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4"/>
  </p:sldMasterIdLst>
  <p:notesMasterIdLst>
    <p:notesMasterId r:id="rId3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x="9144000" cy="5143500" type="screen16x9"/>
  <p:notesSz cx="6858000" cy="9144000"/>
  <p:embeddedFontLst>
    <p:embeddedFont>
      <p:font typeface="Barlow" panose="00000500000000000000" pitchFamily="2" charset="0"/>
      <p:regular r:id="rId33"/>
      <p:bold r:id="rId34"/>
      <p:italic r:id="rId35"/>
      <p:boldItalic r:id="rId36"/>
    </p:embeddedFont>
    <p:embeddedFont>
      <p:font typeface="Century Gothic" panose="020B0502020202020204" pitchFamily="34" charset="0"/>
      <p:regular r:id="rId37"/>
      <p:bold r:id="rId38"/>
      <p:italic r:id="rId39"/>
      <p:boldItalic r:id="rId40"/>
    </p:embeddedFont>
    <p:embeddedFont>
      <p:font typeface="Georgia" panose="02040502050405020303" pitchFamily="18" charset="0"/>
      <p:regular r:id="rId41"/>
      <p:bold r:id="rId42"/>
      <p:italic r:id="rId43"/>
      <p:boldItalic r:id="rId44"/>
    </p:embeddedFont>
    <p:embeddedFont>
      <p:font typeface="Pretendard" panose="02000503000000020004" pitchFamily="50" charset="-127"/>
      <p:regular r:id="rId45"/>
      <p:bold r:id="rId46"/>
    </p:embeddedFont>
    <p:embeddedFont>
      <p:font typeface="Roboto" panose="02000000000000000000" pitchFamily="2" charset="0"/>
      <p:regular r:id="rId47"/>
      <p:bold r:id="rId48"/>
      <p:italic r:id="rId49"/>
      <p:boldItalic r:id="rId50"/>
    </p:embeddedFont>
    <p:embeddedFont>
      <p:font typeface="Verdana" panose="020B0604030504040204" pitchFamily="3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5C265A-BBC9-4343-8734-DE6C027A1D4B}" v="365" dt="2024-03-13T07:31:08.9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9" d="100"/>
          <a:sy n="159" d="100"/>
        </p:scale>
        <p:origin x="2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1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76d479edc3_0_8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76d479edc3_0_8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ebc5241829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ebc5241829_0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ebc5241829_0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ef0c9c8c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ef0c9c8c9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gef0c9c8c9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ef0c9c8c99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ef0c9c8c99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gef0c9c8c99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ef0c9c8c99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ef0c9c8c99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ef0c9c8c99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ef0c9c8c99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ef0c9c8c99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gef0c9c8c99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ef0c9c8c9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ef0c9c8c99_0_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ef0c9c8c99_0_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f0aa08b2b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f0aa08b2be_0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gf0aa08b2be_0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f14d07f9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f14d07f97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gef14d07f97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ef14d07f97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ef14d07f97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gef14d07f97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ef14d07f97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ef14d07f97_0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gef14d07f97_0_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ebc524182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ebc5241829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ebc5241829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ef14d07f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ef14d07f97_0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gef14d07f97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ef14d07f97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ef14d07f97_0_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gef14d07f97_0_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ef14d07f97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ef14d07f97_0_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gef14d07f97_0_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ef14d07f97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ef14d07f97_0_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gef14d07f97_0_1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f14d07f97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f14d07f97_0_1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gef14d07f97_0_1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ef14d07f97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ef14d07f97_0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gef14d07f97_0_1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ef14d07f97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ef14d07f97_0_1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gef14d07f97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ef14d07f97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ef14d07f97_0_1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gef14d07f97_0_1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aebbedb7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7aebbedb74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7aebbedb74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ebc5241829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ebc5241829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ebc5241829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ebc524182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ebc5241829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ebc5241829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ebc5241829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ebc5241829_0_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gebc5241829_0_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ebc5241829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ebc5241829_0_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ebc5241829_0_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ebc5241829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ebc5241829_0_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gebc5241829_0_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ebc5241829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ebc5241829_0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ebc5241829_0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174360" y="1758143"/>
            <a:ext cx="6870300" cy="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Verdana"/>
              <a:buNone/>
              <a:defRPr sz="24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186717" y="2711445"/>
            <a:ext cx="6858000" cy="1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9" name="Google Shape;1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414" y="4608995"/>
            <a:ext cx="549012" cy="345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2">
  <p:cSld name="Agenda 2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310963" y="1369219"/>
            <a:ext cx="3690000" cy="24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Char char="•"/>
              <a:defRPr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Char char="•"/>
              <a:defRPr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entury Gothic"/>
              <a:buChar char="–"/>
              <a:defRPr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entury Gothic"/>
              <a:buChar char="–"/>
              <a:defRPr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60" name="Google Shape;6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414" y="4608995"/>
            <a:ext cx="549012" cy="345913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1"/>
          <p:cNvSpPr txBox="1"/>
          <p:nvPr/>
        </p:nvSpPr>
        <p:spPr>
          <a:xfrm>
            <a:off x="159500" y="4781951"/>
            <a:ext cx="12858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" name="Google Shape;62;p11"/>
          <p:cNvSpPr txBox="1">
            <a:spLocks noGrp="1"/>
          </p:cNvSpPr>
          <p:nvPr>
            <p:ph type="body" idx="2"/>
          </p:nvPr>
        </p:nvSpPr>
        <p:spPr>
          <a:xfrm>
            <a:off x="4310963" y="692035"/>
            <a:ext cx="3690000" cy="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2"/>
          <p:cNvSpPr txBox="1">
            <a:spLocks noGrp="1"/>
          </p:cNvSpPr>
          <p:nvPr>
            <p:ph type="title"/>
          </p:nvPr>
        </p:nvSpPr>
        <p:spPr>
          <a:xfrm>
            <a:off x="5015813" y="1203267"/>
            <a:ext cx="3690000" cy="9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Verdana"/>
              <a:buNone/>
              <a:defRPr sz="24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66" name="Google Shape;6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414" y="4608995"/>
            <a:ext cx="549012" cy="345913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2"/>
          <p:cNvSpPr txBox="1"/>
          <p:nvPr/>
        </p:nvSpPr>
        <p:spPr>
          <a:xfrm>
            <a:off x="159500" y="4781951"/>
            <a:ext cx="12858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" name="Google Shape;68;p12"/>
          <p:cNvSpPr txBox="1">
            <a:spLocks noGrp="1"/>
          </p:cNvSpPr>
          <p:nvPr>
            <p:ph type="body" idx="1"/>
          </p:nvPr>
        </p:nvSpPr>
        <p:spPr>
          <a:xfrm>
            <a:off x="5028010" y="2362633"/>
            <a:ext cx="3689700" cy="18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Char char="•"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2">
  <p:cSld name="Divider 2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3"/>
          <p:cNvSpPr txBox="1">
            <a:spLocks noGrp="1"/>
          </p:cNvSpPr>
          <p:nvPr>
            <p:ph type="body" idx="1"/>
          </p:nvPr>
        </p:nvSpPr>
        <p:spPr>
          <a:xfrm>
            <a:off x="825103" y="2397919"/>
            <a:ext cx="3689700" cy="19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Char char="•"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/>
          </p:nvPr>
        </p:nvSpPr>
        <p:spPr>
          <a:xfrm>
            <a:off x="805763" y="1091045"/>
            <a:ext cx="3690000" cy="11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Verdana"/>
              <a:buNone/>
              <a:defRPr sz="24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73" name="Google Shape;7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414" y="4608995"/>
            <a:ext cx="549012" cy="345913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3"/>
          <p:cNvSpPr txBox="1"/>
          <p:nvPr/>
        </p:nvSpPr>
        <p:spPr>
          <a:xfrm>
            <a:off x="159500" y="4781951"/>
            <a:ext cx="12858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3">
  <p:cSld name="Divider 3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414" y="4608995"/>
            <a:ext cx="549012" cy="34591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 txBox="1"/>
          <p:nvPr/>
        </p:nvSpPr>
        <p:spPr>
          <a:xfrm>
            <a:off x="159500" y="4781951"/>
            <a:ext cx="12858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" name="Google Shape;79;p14"/>
          <p:cNvSpPr txBox="1">
            <a:spLocks noGrp="1"/>
          </p:cNvSpPr>
          <p:nvPr>
            <p:ph type="body" idx="1"/>
          </p:nvPr>
        </p:nvSpPr>
        <p:spPr>
          <a:xfrm>
            <a:off x="825103" y="1662242"/>
            <a:ext cx="3689700" cy="19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Char char="•"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805763" y="486294"/>
            <a:ext cx="3690000" cy="11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Verdana"/>
              <a:buNone/>
              <a:defRPr sz="24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gular Slide">
  <p:cSld name="Regular Slid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309563" y="272654"/>
            <a:ext cx="78867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Verdana"/>
              <a:buNone/>
              <a:defRPr sz="24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body" idx="1"/>
          </p:nvPr>
        </p:nvSpPr>
        <p:spPr>
          <a:xfrm>
            <a:off x="309563" y="927497"/>
            <a:ext cx="7886700" cy="3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200"/>
              <a:buFont typeface="Arial"/>
              <a:buChar char="•"/>
              <a:defRPr sz="1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500"/>
              <a:buFont typeface="Arial"/>
              <a:buChar char="•"/>
              <a:defRPr sz="15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Char char="•"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Char char="•"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Char char="•"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84" name="Google Shape;84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23414" y="4608995"/>
            <a:ext cx="549012" cy="34591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/>
          <p:nvPr/>
        </p:nvSpPr>
        <p:spPr>
          <a:xfrm>
            <a:off x="159500" y="4781951"/>
            <a:ext cx="12858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accent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 type="secHead">
  <p:cSld name="SECTION_HEADER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1878640" y="798098"/>
            <a:ext cx="5386800" cy="9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Verdana"/>
              <a:buNone/>
              <a:defRPr sz="24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1878640" y="1789315"/>
            <a:ext cx="5386800" cy="18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sz="1200" i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89" name="Google Shape;89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23414" y="4608995"/>
            <a:ext cx="549012" cy="345912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/>
        </p:nvSpPr>
        <p:spPr>
          <a:xfrm>
            <a:off x="159500" y="4781951"/>
            <a:ext cx="12858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accent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Dark">
  <p:cSld name="Quote Slide Dark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1878640" y="798098"/>
            <a:ext cx="5386800" cy="9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Verdana"/>
              <a:buNone/>
              <a:defRPr sz="24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1"/>
          </p:nvPr>
        </p:nvSpPr>
        <p:spPr>
          <a:xfrm>
            <a:off x="1878640" y="1789315"/>
            <a:ext cx="5386800" cy="18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sz="12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7"/>
          <p:cNvSpPr txBox="1"/>
          <p:nvPr/>
        </p:nvSpPr>
        <p:spPr>
          <a:xfrm>
            <a:off x="159500" y="4781951"/>
            <a:ext cx="12858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6" name="Google Shape;9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414" y="4608995"/>
            <a:ext cx="549012" cy="345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309563" y="912019"/>
            <a:ext cx="3886200" cy="35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 sz="14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 sz="1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 sz="1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Char char="•"/>
              <a:defRPr sz="11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Char char="•"/>
              <a:defRPr sz="11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309563" y="272654"/>
            <a:ext cx="82104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Verdana"/>
              <a:buNone/>
              <a:defRPr sz="24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00" name="Google Shape;100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23414" y="4608995"/>
            <a:ext cx="549012" cy="34591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>
            <a:spLocks noGrp="1"/>
          </p:cNvSpPr>
          <p:nvPr>
            <p:ph type="body" idx="2"/>
          </p:nvPr>
        </p:nvSpPr>
        <p:spPr>
          <a:xfrm>
            <a:off x="4633913" y="912018"/>
            <a:ext cx="3886200" cy="35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 sz="14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 sz="1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 sz="1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Char char="•"/>
              <a:defRPr sz="11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Char char="•"/>
              <a:defRPr sz="11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/>
          <p:nvPr/>
        </p:nvSpPr>
        <p:spPr>
          <a:xfrm>
            <a:off x="159500" y="4781951"/>
            <a:ext cx="12858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accent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Image">
  <p:cSld name="Text With Imag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title"/>
          </p:nvPr>
        </p:nvSpPr>
        <p:spPr>
          <a:xfrm>
            <a:off x="629841" y="666750"/>
            <a:ext cx="2949000" cy="9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sz="18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9"/>
          <p:cNvSpPr>
            <a:spLocks noGrp="1"/>
          </p:cNvSpPr>
          <p:nvPr>
            <p:ph type="pic" idx="2"/>
          </p:nvPr>
        </p:nvSpPr>
        <p:spPr>
          <a:xfrm>
            <a:off x="3887391" y="666750"/>
            <a:ext cx="4629300" cy="3791100"/>
          </a:xfrm>
          <a:prstGeom prst="rect">
            <a:avLst/>
          </a:prstGeom>
          <a:noFill/>
          <a:ln>
            <a:noFill/>
          </a:ln>
          <a:effectLst>
            <a:outerShdw blurRad="406400" sx="101000" sy="101000" algn="ctr" rotWithShape="0">
              <a:schemeClr val="dk2">
                <a:alpha val="37650"/>
              </a:scheme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1"/>
          </p:nvPr>
        </p:nvSpPr>
        <p:spPr>
          <a:xfrm>
            <a:off x="629841" y="1714500"/>
            <a:ext cx="29490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23414" y="4608995"/>
            <a:ext cx="549012" cy="34591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/>
          <p:nvPr/>
        </p:nvSpPr>
        <p:spPr>
          <a:xfrm>
            <a:off x="159500" y="4781951"/>
            <a:ext cx="12858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accent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creenshot mockup slide">
  <p:cSld name="Screenshot mockup slid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/>
          <p:nvPr/>
        </p:nvSpPr>
        <p:spPr>
          <a:xfrm>
            <a:off x="478687" y="876300"/>
            <a:ext cx="8186700" cy="3171900"/>
          </a:xfrm>
          <a:prstGeom prst="roundRect">
            <a:avLst>
              <a:gd name="adj" fmla="val 5357"/>
            </a:avLst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dist="50800" dir="5400000" sx="103000" sy="103000" algn="ctr" rotWithShape="0">
              <a:schemeClr val="dk2">
                <a:alpha val="18820"/>
              </a:scheme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11" name="Google Shape;11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23414" y="4608995"/>
            <a:ext cx="549012" cy="345912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 txBox="1">
            <a:spLocks noGrp="1"/>
          </p:cNvSpPr>
          <p:nvPr>
            <p:ph type="title"/>
          </p:nvPr>
        </p:nvSpPr>
        <p:spPr>
          <a:xfrm>
            <a:off x="4605338" y="1206103"/>
            <a:ext cx="3433800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Verdana"/>
              <a:buNone/>
              <a:defRPr sz="24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/>
          <p:nvPr/>
        </p:nvSpPr>
        <p:spPr>
          <a:xfrm>
            <a:off x="1676400" y="447675"/>
            <a:ext cx="2409900" cy="4000500"/>
          </a:xfrm>
          <a:prstGeom prst="roundRect">
            <a:avLst>
              <a:gd name="adj" fmla="val 8762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19100" dist="203200" dir="5400000" algn="ctr" rotWithShape="0">
              <a:schemeClr val="dk2">
                <a:alpha val="47840"/>
              </a:scheme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4" name="Google Shape;114;p20"/>
          <p:cNvSpPr>
            <a:spLocks noGrp="1"/>
          </p:cNvSpPr>
          <p:nvPr>
            <p:ph type="pic" idx="2"/>
          </p:nvPr>
        </p:nvSpPr>
        <p:spPr>
          <a:xfrm>
            <a:off x="1845469" y="619125"/>
            <a:ext cx="2071800" cy="3600600"/>
          </a:xfrm>
          <a:prstGeom prst="roundRect">
            <a:avLst>
              <a:gd name="adj" fmla="val 2874"/>
            </a:avLst>
          </a:prstGeom>
          <a:noFill/>
          <a:ln>
            <a:noFill/>
          </a:ln>
          <a:effectLst>
            <a:outerShdw sx="1000" sy="1000" algn="ctr" rotWithShape="0">
              <a:schemeClr val="dk2"/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body" idx="1"/>
          </p:nvPr>
        </p:nvSpPr>
        <p:spPr>
          <a:xfrm>
            <a:off x="4605338" y="2012156"/>
            <a:ext cx="3433800" cy="17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6" name="Google Shape;116;p20"/>
          <p:cNvSpPr txBox="1"/>
          <p:nvPr/>
        </p:nvSpPr>
        <p:spPr>
          <a:xfrm>
            <a:off x="159500" y="4781951"/>
            <a:ext cx="12858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accent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7" name="Google Shape;117;p20"/>
          <p:cNvPicPr preferRelativeResize="0"/>
          <p:nvPr/>
        </p:nvPicPr>
        <p:blipFill rotWithShape="1">
          <a:blip r:embed="rId3">
            <a:alphaModFix/>
          </a:blip>
          <a:srcRect l="32252" r="5866"/>
          <a:stretch/>
        </p:blipFill>
        <p:spPr>
          <a:xfrm>
            <a:off x="218209" y="619125"/>
            <a:ext cx="3927764" cy="4231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n Slide">
  <p:cSld name="Clean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309563" y="272654"/>
            <a:ext cx="78867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Verdana"/>
              <a:buNone/>
              <a:defRPr sz="24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2" name="Google Shape;2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23406" y="4600672"/>
            <a:ext cx="549019" cy="361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creenshot mockup slide">
  <p:cSld name="1_Screenshot mockup slid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478687" y="876300"/>
            <a:ext cx="8186700" cy="3171900"/>
          </a:xfrm>
          <a:prstGeom prst="roundRect">
            <a:avLst>
              <a:gd name="adj" fmla="val 5357"/>
            </a:avLst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dist="50800" dir="5400000" sx="103000" sy="103000" algn="ctr" rotWithShape="0">
              <a:schemeClr val="dk2">
                <a:alpha val="18820"/>
              </a:scheme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20" name="Google Shape;120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23414" y="4608995"/>
            <a:ext cx="549012" cy="345912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4605338" y="1206103"/>
            <a:ext cx="3433800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Verdana"/>
              <a:buNone/>
              <a:defRPr sz="24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/>
          <p:nvPr/>
        </p:nvSpPr>
        <p:spPr>
          <a:xfrm>
            <a:off x="1676400" y="447675"/>
            <a:ext cx="2409900" cy="4000500"/>
          </a:xfrm>
          <a:prstGeom prst="roundRect">
            <a:avLst>
              <a:gd name="adj" fmla="val 8762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19100" dist="203200" dir="5400000" algn="ctr" rotWithShape="0">
              <a:schemeClr val="dk2">
                <a:alpha val="47840"/>
              </a:scheme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3" name="Google Shape;123;p21"/>
          <p:cNvSpPr>
            <a:spLocks noGrp="1"/>
          </p:cNvSpPr>
          <p:nvPr>
            <p:ph type="pic" idx="2"/>
          </p:nvPr>
        </p:nvSpPr>
        <p:spPr>
          <a:xfrm>
            <a:off x="1845469" y="619125"/>
            <a:ext cx="2071800" cy="3600600"/>
          </a:xfrm>
          <a:prstGeom prst="roundRect">
            <a:avLst>
              <a:gd name="adj" fmla="val 2874"/>
            </a:avLst>
          </a:prstGeom>
          <a:noFill/>
          <a:ln>
            <a:noFill/>
          </a:ln>
          <a:effectLst>
            <a:outerShdw sx="1000" sy="1000" algn="ctr" rotWithShape="0">
              <a:schemeClr val="dk2"/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body" idx="1"/>
          </p:nvPr>
        </p:nvSpPr>
        <p:spPr>
          <a:xfrm>
            <a:off x="4605338" y="2012156"/>
            <a:ext cx="3433800" cy="17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25" name="Google Shape;125;p21"/>
          <p:cNvSpPr txBox="1"/>
          <p:nvPr/>
        </p:nvSpPr>
        <p:spPr>
          <a:xfrm>
            <a:off x="159500" y="4781951"/>
            <a:ext cx="12858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accent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6" name="Google Shape;126;p21"/>
          <p:cNvPicPr preferRelativeResize="0"/>
          <p:nvPr/>
        </p:nvPicPr>
        <p:blipFill rotWithShape="1">
          <a:blip r:embed="rId3">
            <a:alphaModFix/>
          </a:blip>
          <a:srcRect l="31275" r="21302"/>
          <a:stretch/>
        </p:blipFill>
        <p:spPr>
          <a:xfrm>
            <a:off x="43642" y="397454"/>
            <a:ext cx="3241963" cy="4557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creenshot mockup slide">
  <p:cSld name="2_Screenshot mockup slid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/>
          <p:nvPr/>
        </p:nvSpPr>
        <p:spPr>
          <a:xfrm>
            <a:off x="478687" y="876300"/>
            <a:ext cx="8186700" cy="3171900"/>
          </a:xfrm>
          <a:prstGeom prst="roundRect">
            <a:avLst>
              <a:gd name="adj" fmla="val 5357"/>
            </a:avLst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dist="50800" dir="5400000" sx="103000" sy="103000" algn="ctr" rotWithShape="0">
              <a:schemeClr val="dk2">
                <a:alpha val="18820"/>
              </a:scheme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29" name="Google Shape;129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23414" y="4608995"/>
            <a:ext cx="549012" cy="345912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2"/>
          <p:cNvSpPr txBox="1">
            <a:spLocks noGrp="1"/>
          </p:cNvSpPr>
          <p:nvPr>
            <p:ph type="title"/>
          </p:nvPr>
        </p:nvSpPr>
        <p:spPr>
          <a:xfrm>
            <a:off x="4605338" y="1206103"/>
            <a:ext cx="3433800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Verdana"/>
              <a:buNone/>
              <a:defRPr sz="24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/>
          <p:nvPr/>
        </p:nvSpPr>
        <p:spPr>
          <a:xfrm>
            <a:off x="1676400" y="447675"/>
            <a:ext cx="2409900" cy="4000500"/>
          </a:xfrm>
          <a:prstGeom prst="roundRect">
            <a:avLst>
              <a:gd name="adj" fmla="val 8762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19100" dist="203200" dir="5400000" algn="ctr" rotWithShape="0">
              <a:schemeClr val="dk2">
                <a:alpha val="47840"/>
              </a:scheme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2" name="Google Shape;132;p22"/>
          <p:cNvSpPr>
            <a:spLocks noGrp="1"/>
          </p:cNvSpPr>
          <p:nvPr>
            <p:ph type="pic" idx="2"/>
          </p:nvPr>
        </p:nvSpPr>
        <p:spPr>
          <a:xfrm>
            <a:off x="1845469" y="619125"/>
            <a:ext cx="2071800" cy="3600600"/>
          </a:xfrm>
          <a:prstGeom prst="roundRect">
            <a:avLst>
              <a:gd name="adj" fmla="val 2874"/>
            </a:avLst>
          </a:prstGeom>
          <a:noFill/>
          <a:ln>
            <a:noFill/>
          </a:ln>
          <a:effectLst>
            <a:outerShdw sx="1000" sy="1000" algn="ctr" rotWithShape="0">
              <a:schemeClr val="dk2"/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body" idx="1"/>
          </p:nvPr>
        </p:nvSpPr>
        <p:spPr>
          <a:xfrm>
            <a:off x="4605338" y="2012156"/>
            <a:ext cx="3433800" cy="17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34" name="Google Shape;134;p22"/>
          <p:cNvSpPr txBox="1"/>
          <p:nvPr/>
        </p:nvSpPr>
        <p:spPr>
          <a:xfrm>
            <a:off x="159500" y="4781951"/>
            <a:ext cx="12858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accent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5" name="Google Shape;135;p22"/>
          <p:cNvPicPr preferRelativeResize="0"/>
          <p:nvPr/>
        </p:nvPicPr>
        <p:blipFill rotWithShape="1">
          <a:blip r:embed="rId3">
            <a:alphaModFix/>
          </a:blip>
          <a:srcRect l="38911" r="7506"/>
          <a:stretch/>
        </p:blipFill>
        <p:spPr>
          <a:xfrm>
            <a:off x="93518" y="477246"/>
            <a:ext cx="3647207" cy="4537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creenshot Desktop mockup slide">
  <p:cSld name="Screenshot Desktop mockup slide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23414" y="4608995"/>
            <a:ext cx="549012" cy="345912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3"/>
          <p:cNvSpPr/>
          <p:nvPr/>
        </p:nvSpPr>
        <p:spPr>
          <a:xfrm>
            <a:off x="478687" y="876300"/>
            <a:ext cx="8186700" cy="3171900"/>
          </a:xfrm>
          <a:prstGeom prst="roundRect">
            <a:avLst>
              <a:gd name="adj" fmla="val 5357"/>
            </a:avLst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dist="50800" dir="5400000" sx="103000" sy="103000" algn="ctr" rotWithShape="0">
              <a:schemeClr val="dk2">
                <a:alpha val="18820"/>
              </a:scheme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9" name="Google Shape;139;p23"/>
          <p:cNvSpPr/>
          <p:nvPr/>
        </p:nvSpPr>
        <p:spPr>
          <a:xfrm>
            <a:off x="1109749" y="1171575"/>
            <a:ext cx="4747800" cy="3276600"/>
          </a:xfrm>
          <a:prstGeom prst="roundRect">
            <a:avLst>
              <a:gd name="adj" fmla="val 6146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19100" dist="203200" dir="5400000" algn="ctr" rotWithShape="0">
              <a:schemeClr val="dk2">
                <a:alpha val="47840"/>
              </a:scheme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0" name="Google Shape;140;p23"/>
          <p:cNvSpPr>
            <a:spLocks noGrp="1"/>
          </p:cNvSpPr>
          <p:nvPr>
            <p:ph type="pic" idx="2"/>
          </p:nvPr>
        </p:nvSpPr>
        <p:spPr>
          <a:xfrm>
            <a:off x="1303019" y="1335405"/>
            <a:ext cx="4402200" cy="2948700"/>
          </a:xfrm>
          <a:prstGeom prst="roundRect">
            <a:avLst>
              <a:gd name="adj" fmla="val 4197"/>
            </a:avLst>
          </a:prstGeom>
          <a:noFill/>
          <a:ln>
            <a:noFill/>
          </a:ln>
          <a:effectLst>
            <a:outerShdw sx="1000" sy="1000" algn="ctr" rotWithShape="0">
              <a:schemeClr val="dk2"/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body" idx="1"/>
          </p:nvPr>
        </p:nvSpPr>
        <p:spPr>
          <a:xfrm>
            <a:off x="6096000" y="1335405"/>
            <a:ext cx="2343300" cy="24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title"/>
          </p:nvPr>
        </p:nvSpPr>
        <p:spPr>
          <a:xfrm>
            <a:off x="309562" y="272654"/>
            <a:ext cx="83559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Verdana"/>
              <a:buNone/>
              <a:defRPr sz="24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3"/>
          <p:cNvSpPr txBox="1"/>
          <p:nvPr/>
        </p:nvSpPr>
        <p:spPr>
          <a:xfrm>
            <a:off x="159500" y="4781951"/>
            <a:ext cx="12858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accent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4" name="Google Shape;14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675546" y="533775"/>
            <a:ext cx="6914587" cy="4609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creenshot Desktop mockup slide">
  <p:cSld name="2_Screenshot Desktop mockup slid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23414" y="4608995"/>
            <a:ext cx="549012" cy="345912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4"/>
          <p:cNvSpPr/>
          <p:nvPr/>
        </p:nvSpPr>
        <p:spPr>
          <a:xfrm>
            <a:off x="478687" y="876300"/>
            <a:ext cx="8186700" cy="3171900"/>
          </a:xfrm>
          <a:prstGeom prst="roundRect">
            <a:avLst>
              <a:gd name="adj" fmla="val 5357"/>
            </a:avLst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dist="50800" dir="5400000" sx="103000" sy="103000" algn="ctr" rotWithShape="0">
              <a:schemeClr val="dk2">
                <a:alpha val="18820"/>
              </a:scheme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8" name="Google Shape;148;p24"/>
          <p:cNvSpPr/>
          <p:nvPr/>
        </p:nvSpPr>
        <p:spPr>
          <a:xfrm>
            <a:off x="1109749" y="1171575"/>
            <a:ext cx="4747800" cy="3276600"/>
          </a:xfrm>
          <a:prstGeom prst="roundRect">
            <a:avLst>
              <a:gd name="adj" fmla="val 6146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19100" dist="203200" dir="5400000" algn="ctr" rotWithShape="0">
              <a:schemeClr val="dk2">
                <a:alpha val="47840"/>
              </a:scheme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9" name="Google Shape;149;p24"/>
          <p:cNvSpPr>
            <a:spLocks noGrp="1"/>
          </p:cNvSpPr>
          <p:nvPr>
            <p:ph type="pic" idx="2"/>
          </p:nvPr>
        </p:nvSpPr>
        <p:spPr>
          <a:xfrm>
            <a:off x="1303019" y="1335405"/>
            <a:ext cx="4402200" cy="2948700"/>
          </a:xfrm>
          <a:prstGeom prst="roundRect">
            <a:avLst>
              <a:gd name="adj" fmla="val 4197"/>
            </a:avLst>
          </a:prstGeom>
          <a:noFill/>
          <a:ln>
            <a:noFill/>
          </a:ln>
          <a:effectLst>
            <a:outerShdw sx="1000" sy="1000" algn="ctr" rotWithShape="0">
              <a:schemeClr val="dk2"/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body" idx="1"/>
          </p:nvPr>
        </p:nvSpPr>
        <p:spPr>
          <a:xfrm>
            <a:off x="6096000" y="1335405"/>
            <a:ext cx="2343300" cy="24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title"/>
          </p:nvPr>
        </p:nvSpPr>
        <p:spPr>
          <a:xfrm>
            <a:off x="309562" y="272654"/>
            <a:ext cx="83559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Verdana"/>
              <a:buNone/>
              <a:defRPr sz="24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4"/>
          <p:cNvSpPr txBox="1"/>
          <p:nvPr/>
        </p:nvSpPr>
        <p:spPr>
          <a:xfrm>
            <a:off x="159500" y="4781951"/>
            <a:ext cx="12858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accent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3" name="Google Shape;153;p24"/>
          <p:cNvPicPr preferRelativeResize="0"/>
          <p:nvPr/>
        </p:nvPicPr>
        <p:blipFill rotWithShape="1">
          <a:blip r:embed="rId3">
            <a:alphaModFix/>
          </a:blip>
          <a:srcRect l="40271" t="-1902" r="-5605" b="-956"/>
          <a:stretch/>
        </p:blipFill>
        <p:spPr>
          <a:xfrm>
            <a:off x="44543" y="845840"/>
            <a:ext cx="3849310" cy="4039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creenshot Desktop mockup slide">
  <p:cSld name="1_Screenshot Desktop mockup slide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23414" y="4608995"/>
            <a:ext cx="549012" cy="345912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5"/>
          <p:cNvSpPr/>
          <p:nvPr/>
        </p:nvSpPr>
        <p:spPr>
          <a:xfrm>
            <a:off x="478687" y="876300"/>
            <a:ext cx="8186700" cy="3171900"/>
          </a:xfrm>
          <a:prstGeom prst="roundRect">
            <a:avLst>
              <a:gd name="adj" fmla="val 5357"/>
            </a:avLst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dist="50800" dir="5400000" sx="103000" sy="103000" algn="ctr" rotWithShape="0">
              <a:schemeClr val="dk2">
                <a:alpha val="18820"/>
              </a:scheme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7" name="Google Shape;157;p25"/>
          <p:cNvSpPr/>
          <p:nvPr/>
        </p:nvSpPr>
        <p:spPr>
          <a:xfrm>
            <a:off x="1109749" y="1171575"/>
            <a:ext cx="4747800" cy="3276600"/>
          </a:xfrm>
          <a:prstGeom prst="roundRect">
            <a:avLst>
              <a:gd name="adj" fmla="val 6146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19100" dist="203200" dir="5400000" algn="ctr" rotWithShape="0">
              <a:schemeClr val="dk2">
                <a:alpha val="47840"/>
              </a:scheme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8" name="Google Shape;158;p25"/>
          <p:cNvSpPr>
            <a:spLocks noGrp="1"/>
          </p:cNvSpPr>
          <p:nvPr>
            <p:ph type="pic" idx="2"/>
          </p:nvPr>
        </p:nvSpPr>
        <p:spPr>
          <a:xfrm>
            <a:off x="1303019" y="1335405"/>
            <a:ext cx="4402200" cy="2948700"/>
          </a:xfrm>
          <a:prstGeom prst="roundRect">
            <a:avLst>
              <a:gd name="adj" fmla="val 4197"/>
            </a:avLst>
          </a:prstGeom>
          <a:noFill/>
          <a:ln>
            <a:noFill/>
          </a:ln>
          <a:effectLst>
            <a:outerShdw sx="1000" sy="1000" algn="ctr" rotWithShape="0">
              <a:schemeClr val="dk2"/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59" name="Google Shape;159;p25"/>
          <p:cNvSpPr txBox="1">
            <a:spLocks noGrp="1"/>
          </p:cNvSpPr>
          <p:nvPr>
            <p:ph type="body" idx="1"/>
          </p:nvPr>
        </p:nvSpPr>
        <p:spPr>
          <a:xfrm>
            <a:off x="6096000" y="1335405"/>
            <a:ext cx="2343300" cy="24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309562" y="272654"/>
            <a:ext cx="83559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Verdana"/>
              <a:buNone/>
              <a:defRPr sz="24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5"/>
          <p:cNvSpPr txBox="1"/>
          <p:nvPr/>
        </p:nvSpPr>
        <p:spPr>
          <a:xfrm>
            <a:off x="159500" y="4781951"/>
            <a:ext cx="12858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accent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2" name="Google Shape;162;p25"/>
          <p:cNvPicPr preferRelativeResize="0"/>
          <p:nvPr/>
        </p:nvPicPr>
        <p:blipFill rotWithShape="1">
          <a:blip r:embed="rId3">
            <a:alphaModFix/>
          </a:blip>
          <a:srcRect l="35368" r="9616"/>
          <a:stretch/>
        </p:blipFill>
        <p:spPr>
          <a:xfrm>
            <a:off x="99752" y="272654"/>
            <a:ext cx="3796837" cy="4601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/ Graph Slide">
  <p:cSld name="Table / Graph Slide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>
            <a:spLocks noGrp="1"/>
          </p:cNvSpPr>
          <p:nvPr>
            <p:ph type="title"/>
          </p:nvPr>
        </p:nvSpPr>
        <p:spPr>
          <a:xfrm>
            <a:off x="309563" y="272654"/>
            <a:ext cx="78867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Verdana"/>
              <a:buNone/>
              <a:defRPr sz="24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65" name="Google Shape;165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23414" y="4608995"/>
            <a:ext cx="549012" cy="345912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6"/>
          <p:cNvSpPr txBox="1">
            <a:spLocks noGrp="1"/>
          </p:cNvSpPr>
          <p:nvPr>
            <p:ph type="body" idx="1"/>
          </p:nvPr>
        </p:nvSpPr>
        <p:spPr>
          <a:xfrm>
            <a:off x="1057275" y="1096934"/>
            <a:ext cx="6943800" cy="32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</a:defRPr>
            </a:lvl1pPr>
            <a:lvl2pPr marL="914400" lvl="1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26"/>
          <p:cNvSpPr txBox="1"/>
          <p:nvPr/>
        </p:nvSpPr>
        <p:spPr>
          <a:xfrm>
            <a:off x="159500" y="4781951"/>
            <a:ext cx="12858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accent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/ Graph Slide with text">
  <p:cSld name="Table / Graph Slide with tex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7"/>
          <p:cNvSpPr txBox="1">
            <a:spLocks noGrp="1"/>
          </p:cNvSpPr>
          <p:nvPr>
            <p:ph type="title"/>
          </p:nvPr>
        </p:nvSpPr>
        <p:spPr>
          <a:xfrm>
            <a:off x="309563" y="272654"/>
            <a:ext cx="80139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Verdana"/>
              <a:buNone/>
              <a:defRPr sz="24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70" name="Google Shape;170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23414" y="4608995"/>
            <a:ext cx="549012" cy="345912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7"/>
          <p:cNvSpPr txBox="1">
            <a:spLocks noGrp="1"/>
          </p:cNvSpPr>
          <p:nvPr>
            <p:ph type="body" idx="1"/>
          </p:nvPr>
        </p:nvSpPr>
        <p:spPr>
          <a:xfrm>
            <a:off x="4449683" y="1096934"/>
            <a:ext cx="3873900" cy="32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5"/>
                </a:solidFill>
              </a:defRPr>
            </a:lvl1pPr>
            <a:lvl2pPr marL="914400" lvl="1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5"/>
                </a:solidFill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5"/>
                </a:solidFill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5"/>
                </a:solidFill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5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27"/>
          <p:cNvSpPr txBox="1"/>
          <p:nvPr/>
        </p:nvSpPr>
        <p:spPr>
          <a:xfrm>
            <a:off x="159500" y="4781951"/>
            <a:ext cx="12858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accent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3" name="Google Shape;173;p27"/>
          <p:cNvSpPr txBox="1">
            <a:spLocks noGrp="1"/>
          </p:cNvSpPr>
          <p:nvPr>
            <p:ph type="body" idx="2"/>
          </p:nvPr>
        </p:nvSpPr>
        <p:spPr>
          <a:xfrm>
            <a:off x="309563" y="1096934"/>
            <a:ext cx="3543300" cy="32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Page 1">
  <p:cSld name="Thank You Page 1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414" y="4608995"/>
            <a:ext cx="549012" cy="345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9"/>
          <p:cNvPicPr preferRelativeResize="0"/>
          <p:nvPr/>
        </p:nvPicPr>
        <p:blipFill rotWithShape="1">
          <a:blip r:embed="rId2">
            <a:alphaModFix/>
          </a:blip>
          <a:srcRect l="7425" r="7417"/>
          <a:stretch/>
        </p:blipFill>
        <p:spPr>
          <a:xfrm>
            <a:off x="0" y="0"/>
            <a:ext cx="9144000" cy="479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8725" y="-272525"/>
            <a:ext cx="3558151" cy="506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_1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0"/>
          <p:cNvPicPr preferRelativeResize="0"/>
          <p:nvPr/>
        </p:nvPicPr>
        <p:blipFill rotWithShape="1">
          <a:blip r:embed="rId2">
            <a:alphaModFix/>
          </a:blip>
          <a:srcRect l="7425" r="7417"/>
          <a:stretch/>
        </p:blipFill>
        <p:spPr>
          <a:xfrm>
            <a:off x="0" y="0"/>
            <a:ext cx="9144000" cy="479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6600" y="-258375"/>
            <a:ext cx="3327327" cy="4988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lean Slide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483513" y="420319"/>
            <a:ext cx="78867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"/>
              <a:buNone/>
              <a:defRPr sz="2800" b="1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"/>
              <a:buNone/>
              <a:defRPr sz="2800" b="1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"/>
              <a:buNone/>
              <a:defRPr sz="2800" b="1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"/>
              <a:buNone/>
              <a:defRPr sz="2800" b="1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"/>
              <a:buNone/>
              <a:defRPr sz="2800" b="1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"/>
              <a:buNone/>
              <a:defRPr sz="2800" b="1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"/>
              <a:buNone/>
              <a:defRPr sz="2800" b="1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"/>
              <a:buNone/>
              <a:defRPr sz="2800" b="1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"/>
              <a:buNone/>
              <a:defRPr sz="2800" b="1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23406" y="4600672"/>
            <a:ext cx="549019" cy="361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rtl="0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">
  <p:cSld name="1_Divi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5015813" y="1203267"/>
            <a:ext cx="3690000" cy="9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Verdana"/>
              <a:buNone/>
              <a:defRPr sz="24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8" name="Google Shape;28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23414" y="4608995"/>
            <a:ext cx="549012" cy="34591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 txBox="1"/>
          <p:nvPr/>
        </p:nvSpPr>
        <p:spPr>
          <a:xfrm>
            <a:off x="159500" y="4781951"/>
            <a:ext cx="12858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5028010" y="2362633"/>
            <a:ext cx="3689700" cy="18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Char char="•"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6010A4"/>
              </a:gs>
              <a:gs pos="100000">
                <a:srgbClr val="6010A4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Google Shape;3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8314" y="3117814"/>
            <a:ext cx="2390587" cy="2390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vider">
  <p:cSld name="2_Divi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5015813" y="1203267"/>
            <a:ext cx="3690000" cy="9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Verdana"/>
              <a:buNone/>
              <a:defRPr sz="24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6" name="Google Shape;3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414" y="4608995"/>
            <a:ext cx="549012" cy="34591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 txBox="1"/>
          <p:nvPr/>
        </p:nvSpPr>
        <p:spPr>
          <a:xfrm>
            <a:off x="159500" y="4781951"/>
            <a:ext cx="12858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5028010" y="2362633"/>
            <a:ext cx="3689700" cy="18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Char char="•"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Page 2">
  <p:cSld name="Thank You Page 2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414" y="4608995"/>
            <a:ext cx="549012" cy="345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8"/>
          <p:cNvSpPr txBox="1">
            <a:spLocks noGrp="1"/>
          </p:cNvSpPr>
          <p:nvPr>
            <p:ph type="ctrTitle"/>
          </p:nvPr>
        </p:nvSpPr>
        <p:spPr>
          <a:xfrm>
            <a:off x="395042" y="3734494"/>
            <a:ext cx="2715900" cy="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Verdana"/>
              <a:buNone/>
              <a:defRPr sz="19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ubTitle" idx="1"/>
          </p:nvPr>
        </p:nvSpPr>
        <p:spPr>
          <a:xfrm>
            <a:off x="407398" y="4687796"/>
            <a:ext cx="6858000" cy="1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46" name="Google Shape;4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414" y="4608995"/>
            <a:ext cx="549012" cy="345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23414" y="4608995"/>
            <a:ext cx="549012" cy="345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37714" y="4723295"/>
            <a:ext cx="549012" cy="345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4996763" y="1369219"/>
            <a:ext cx="3690000" cy="24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Char char="•"/>
              <a:defRPr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Char char="•"/>
              <a:defRPr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entury Gothic"/>
              <a:buChar char="–"/>
              <a:defRPr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entury Gothic"/>
              <a:buChar char="–"/>
              <a:defRPr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54" name="Google Shape;5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414" y="4608995"/>
            <a:ext cx="549012" cy="34591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0"/>
          <p:cNvSpPr txBox="1"/>
          <p:nvPr/>
        </p:nvSpPr>
        <p:spPr>
          <a:xfrm>
            <a:off x="159500" y="4781951"/>
            <a:ext cx="12858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2"/>
          </p:nvPr>
        </p:nvSpPr>
        <p:spPr>
          <a:xfrm>
            <a:off x="4996763" y="685800"/>
            <a:ext cx="3706500" cy="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Roboto"/>
              <a:buNone/>
              <a:defRPr sz="240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175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gong-io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/>
          <p:nvPr/>
        </p:nvSpPr>
        <p:spPr>
          <a:xfrm>
            <a:off x="603424" y="1192000"/>
            <a:ext cx="4725529" cy="17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4200" b="1" dirty="0"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서비스 소개서</a:t>
            </a:r>
            <a:r>
              <a:rPr lang="en-US" altLang="ko-KR" sz="4200" b="1" dirty="0"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 </a:t>
            </a:r>
            <a:r>
              <a:rPr lang="ko-KR" altLang="en-US" sz="4200" b="1" dirty="0"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템플릿</a:t>
            </a:r>
            <a:endParaRPr sz="4200" b="1" dirty="0">
              <a:solidFill>
                <a:srgbClr val="FFFFFF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sp>
        <p:nvSpPr>
          <p:cNvPr id="192" name="Google Shape;192;p32"/>
          <p:cNvSpPr txBox="1">
            <a:spLocks noGrp="1"/>
          </p:cNvSpPr>
          <p:nvPr>
            <p:ph type="body" idx="4294967295"/>
          </p:nvPr>
        </p:nvSpPr>
        <p:spPr>
          <a:xfrm>
            <a:off x="616580" y="2938900"/>
            <a:ext cx="4304400" cy="607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ko-KR" altLang="en-US" sz="240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바꿔야 할 </a:t>
            </a:r>
            <a:r>
              <a:rPr lang="en-US" altLang="ko-KR" sz="240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5</a:t>
            </a:r>
            <a:r>
              <a:rPr lang="ko-KR" altLang="en-US" sz="240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가지 장표</a:t>
            </a:r>
            <a:endParaRPr sz="2400"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pic>
        <p:nvPicPr>
          <p:cNvPr id="193" name="Google Shape;19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575" y="262700"/>
            <a:ext cx="1632976" cy="67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1"/>
          <p:cNvSpPr txBox="1"/>
          <p:nvPr/>
        </p:nvSpPr>
        <p:spPr>
          <a:xfrm>
            <a:off x="483525" y="1317575"/>
            <a:ext cx="2887800" cy="27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잠재 고객이 목표를 달성하지 못하는 이유는 무엇인가요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?</a:t>
            </a: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ko-KR" sz="16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잠재 고객의 문제를 고객이 설명하는 것보다 여러분이 더 잘 설명할 수 있다면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, 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잠재 고객은 우리 쪽으로 마음이 기울게 되고 자연적으로 우리가 그 문제를 해결할 수 있는 제품이 있다고 생각하게 됩니다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</a:p>
        </p:txBody>
      </p:sp>
      <p:sp>
        <p:nvSpPr>
          <p:cNvPr id="291" name="Google Shape;291;p41"/>
          <p:cNvSpPr txBox="1">
            <a:spLocks noGrp="1"/>
          </p:cNvSpPr>
          <p:nvPr>
            <p:ph type="title"/>
          </p:nvPr>
        </p:nvSpPr>
        <p:spPr>
          <a:xfrm>
            <a:off x="483513" y="420319"/>
            <a:ext cx="7886700" cy="375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‘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고객의 문제</a:t>
            </a:r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’ 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에 중점을 둔 장표로 대체</a:t>
            </a:r>
            <a:endParaRPr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292" name="Google Shape;292;p41"/>
          <p:cNvSpPr/>
          <p:nvPr/>
        </p:nvSpPr>
        <p:spPr>
          <a:xfrm>
            <a:off x="4110862" y="1754275"/>
            <a:ext cx="1856400" cy="719700"/>
          </a:xfrm>
          <a:prstGeom prst="roundRect">
            <a:avLst>
              <a:gd name="adj" fmla="val 8843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137150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100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다른 프로젝트에 더 많은 시간을 할애할 수 있습니다</a:t>
            </a:r>
            <a:r>
              <a:rPr lang="en-US" altLang="ko-KR" sz="1100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</a:p>
        </p:txBody>
      </p:sp>
      <p:sp>
        <p:nvSpPr>
          <p:cNvPr id="293" name="Google Shape;293;p41"/>
          <p:cNvSpPr txBox="1"/>
          <p:nvPr/>
        </p:nvSpPr>
        <p:spPr>
          <a:xfrm>
            <a:off x="3665359" y="1317575"/>
            <a:ext cx="37188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ko-KR" altLang="en-US" sz="1600" dirty="0">
                <a:solidFill>
                  <a:schemeClr val="accent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 SemiBold"/>
              </a:rPr>
              <a:t>예시</a:t>
            </a:r>
            <a:r>
              <a:rPr lang="en-US" altLang="ko-KR" sz="1600" dirty="0">
                <a:solidFill>
                  <a:schemeClr val="accent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 SemiBold"/>
              </a:rPr>
              <a:t>:</a:t>
            </a:r>
            <a:endParaRPr sz="1600" dirty="0">
              <a:solidFill>
                <a:schemeClr val="accent1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 SemiBold"/>
            </a:endParaRPr>
          </a:p>
        </p:txBody>
      </p:sp>
      <p:pic>
        <p:nvPicPr>
          <p:cNvPr id="294" name="Google Shape;29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7150" y="-1068099"/>
            <a:ext cx="1880050" cy="188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8267" y="1754275"/>
            <a:ext cx="214658" cy="214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24350" y="1754275"/>
            <a:ext cx="214658" cy="21465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1"/>
          <p:cNvSpPr/>
          <p:nvPr/>
        </p:nvSpPr>
        <p:spPr>
          <a:xfrm>
            <a:off x="6742600" y="1754275"/>
            <a:ext cx="1856400" cy="719700"/>
          </a:xfrm>
          <a:prstGeom prst="roundRect">
            <a:avLst>
              <a:gd name="adj" fmla="val 8843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137150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100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자동화하기 쉬운 반복적인 작업들 때문에 시간을 낭비하지 않아도 됩니다</a:t>
            </a:r>
            <a:r>
              <a:rPr lang="en-US" altLang="ko-KR" sz="1100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</a:p>
        </p:txBody>
      </p:sp>
      <p:sp>
        <p:nvSpPr>
          <p:cNvPr id="298" name="Google Shape;298;p41"/>
          <p:cNvSpPr/>
          <p:nvPr/>
        </p:nvSpPr>
        <p:spPr>
          <a:xfrm>
            <a:off x="4110862" y="2744875"/>
            <a:ext cx="1856400" cy="719700"/>
          </a:xfrm>
          <a:prstGeom prst="roundRect">
            <a:avLst>
              <a:gd name="adj" fmla="val 8843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137150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100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팀원들의 업무에 대한 최신 지표를 확인할 수 있습니다</a:t>
            </a:r>
            <a:r>
              <a:rPr lang="en-US" altLang="ko-KR" sz="1100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</a:p>
        </p:txBody>
      </p:sp>
      <p:pic>
        <p:nvPicPr>
          <p:cNvPr id="299" name="Google Shape;29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8267" y="2744885"/>
            <a:ext cx="214658" cy="214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24350" y="2744885"/>
            <a:ext cx="214658" cy="214659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1"/>
          <p:cNvSpPr/>
          <p:nvPr/>
        </p:nvSpPr>
        <p:spPr>
          <a:xfrm>
            <a:off x="6742601" y="2744875"/>
            <a:ext cx="1856400" cy="886800"/>
          </a:xfrm>
          <a:prstGeom prst="roundRect">
            <a:avLst>
              <a:gd name="adj" fmla="val 8843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137150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100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지표를 기다리는 동안 의사 결정을 미루지 않아도 됩니다</a:t>
            </a:r>
            <a:r>
              <a:rPr lang="en-US" altLang="ko-KR" sz="1100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</a:p>
        </p:txBody>
      </p:sp>
      <p:sp>
        <p:nvSpPr>
          <p:cNvPr id="302" name="Google Shape;302;p41"/>
          <p:cNvSpPr/>
          <p:nvPr/>
        </p:nvSpPr>
        <p:spPr>
          <a:xfrm>
            <a:off x="4110863" y="3735475"/>
            <a:ext cx="1856400" cy="512100"/>
          </a:xfrm>
          <a:prstGeom prst="roundRect">
            <a:avLst>
              <a:gd name="adj" fmla="val 8843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137150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100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팀은 업무를 간소화 할 수 있습니다</a:t>
            </a:r>
            <a:r>
              <a:rPr lang="en-US" altLang="ko-KR" sz="1100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</a:p>
        </p:txBody>
      </p:sp>
      <p:pic>
        <p:nvPicPr>
          <p:cNvPr id="303" name="Google Shape;30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8267" y="3735496"/>
            <a:ext cx="214658" cy="214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24350" y="3735496"/>
            <a:ext cx="214658" cy="214659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1"/>
          <p:cNvSpPr/>
          <p:nvPr/>
        </p:nvSpPr>
        <p:spPr>
          <a:xfrm>
            <a:off x="6742601" y="3735475"/>
            <a:ext cx="1856400" cy="886800"/>
          </a:xfrm>
          <a:prstGeom prst="roundRect">
            <a:avLst>
              <a:gd name="adj" fmla="val 8843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137150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100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다른 팀원의 일에 대한 가시성 부족으로 인해</a:t>
            </a:r>
            <a:r>
              <a:rPr lang="en-US" altLang="ko-KR" sz="1100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,</a:t>
            </a:r>
            <a:r>
              <a:rPr lang="ko-KR" altLang="en-US" sz="1100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 데드라인을 놓치는 일이 없도록 할 수 있습니다</a:t>
            </a:r>
            <a:r>
              <a:rPr lang="en-US" altLang="ko-KR" sz="1100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</a:p>
        </p:txBody>
      </p:sp>
      <p:sp>
        <p:nvSpPr>
          <p:cNvPr id="306" name="Google Shape;306;p41"/>
          <p:cNvSpPr/>
          <p:nvPr/>
        </p:nvSpPr>
        <p:spPr>
          <a:xfrm>
            <a:off x="6095384" y="2074725"/>
            <a:ext cx="214800" cy="77700"/>
          </a:xfrm>
          <a:prstGeom prst="rightArrow">
            <a:avLst>
              <a:gd name="adj1" fmla="val 50000"/>
              <a:gd name="adj2" fmla="val 67568"/>
            </a:avLst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307" name="Google Shape;307;p41"/>
          <p:cNvSpPr/>
          <p:nvPr/>
        </p:nvSpPr>
        <p:spPr>
          <a:xfrm>
            <a:off x="6095384" y="3094726"/>
            <a:ext cx="214800" cy="77700"/>
          </a:xfrm>
          <a:prstGeom prst="rightArrow">
            <a:avLst>
              <a:gd name="adj1" fmla="val 50000"/>
              <a:gd name="adj2" fmla="val 67568"/>
            </a:avLst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308" name="Google Shape;308;p41"/>
          <p:cNvSpPr/>
          <p:nvPr/>
        </p:nvSpPr>
        <p:spPr>
          <a:xfrm>
            <a:off x="6095384" y="3970185"/>
            <a:ext cx="214800" cy="77700"/>
          </a:xfrm>
          <a:prstGeom prst="rightArrow">
            <a:avLst>
              <a:gd name="adj1" fmla="val 50000"/>
              <a:gd name="adj2" fmla="val 67568"/>
            </a:avLst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2"/>
          <p:cNvSpPr txBox="1">
            <a:spLocks noGrp="1"/>
          </p:cNvSpPr>
          <p:nvPr>
            <p:ph type="title"/>
          </p:nvPr>
        </p:nvSpPr>
        <p:spPr>
          <a:xfrm>
            <a:off x="483517" y="420325"/>
            <a:ext cx="2728500" cy="375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예시</a:t>
            </a:r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: Drift</a:t>
            </a:r>
            <a:endParaRPr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pic>
        <p:nvPicPr>
          <p:cNvPr id="315" name="Google Shape;31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00" y="530049"/>
            <a:ext cx="1062100" cy="23012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2"/>
          <p:cNvSpPr/>
          <p:nvPr/>
        </p:nvSpPr>
        <p:spPr>
          <a:xfrm>
            <a:off x="3649975" y="0"/>
            <a:ext cx="5493900" cy="5151900"/>
          </a:xfrm>
          <a:prstGeom prst="rect">
            <a:avLst/>
          </a:prstGeom>
          <a:solidFill>
            <a:srgbClr val="FBF7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pic>
        <p:nvPicPr>
          <p:cNvPr id="317" name="Google Shape;317;p42"/>
          <p:cNvPicPr preferRelativeResize="0"/>
          <p:nvPr/>
        </p:nvPicPr>
        <p:blipFill rotWithShape="1">
          <a:blip r:embed="rId4">
            <a:alphaModFix/>
          </a:blip>
          <a:srcRect l="24259"/>
          <a:stretch/>
        </p:blipFill>
        <p:spPr>
          <a:xfrm>
            <a:off x="3649975" y="3115775"/>
            <a:ext cx="1200026" cy="1584451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2"/>
          <p:cNvSpPr txBox="1"/>
          <p:nvPr/>
        </p:nvSpPr>
        <p:spPr>
          <a:xfrm>
            <a:off x="487725" y="1585050"/>
            <a:ext cx="27285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ko-KR" altLang="en-US" sz="1600" dirty="0">
                <a:solidFill>
                  <a:srgbClr val="812AC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 SemiBold"/>
              </a:rPr>
              <a:t>효과적인 이유</a:t>
            </a:r>
            <a:r>
              <a:rPr lang="en-US" altLang="ko-KR" sz="1600" dirty="0">
                <a:solidFill>
                  <a:srgbClr val="812AC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 SemiBold"/>
              </a:rPr>
              <a:t>:</a:t>
            </a:r>
            <a:endParaRPr sz="1600" dirty="0">
              <a:solidFill>
                <a:srgbClr val="812AC1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 SemiBold"/>
            </a:endParaRPr>
          </a:p>
        </p:txBody>
      </p:sp>
      <p:sp>
        <p:nvSpPr>
          <p:cNvPr id="319" name="Google Shape;319;p42"/>
          <p:cNvSpPr txBox="1"/>
          <p:nvPr/>
        </p:nvSpPr>
        <p:spPr>
          <a:xfrm>
            <a:off x="483525" y="1964350"/>
            <a:ext cx="29058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ko-KR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Drift</a:t>
            </a:r>
            <a:r>
              <a:rPr lang="ko-KR" altLang="en-US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는 고객의 언어를 재사용합니다</a:t>
            </a:r>
            <a:r>
              <a:rPr lang="en-US" altLang="ko-KR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 </a:t>
            </a:r>
            <a:r>
              <a:rPr lang="ko-KR" altLang="en-US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실제 문제를 지적함으로써 고객이 알고 있고</a:t>
            </a:r>
            <a:r>
              <a:rPr lang="en-US" altLang="ko-KR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, </a:t>
            </a:r>
            <a:r>
              <a:rPr lang="ko-KR" altLang="en-US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이해하고</a:t>
            </a:r>
            <a:r>
              <a:rPr lang="en-US" altLang="ko-KR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, </a:t>
            </a:r>
            <a:r>
              <a:rPr lang="ko-KR" altLang="en-US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해결하고자 하는 문제에 기반한 방식으로 접근합니다</a:t>
            </a:r>
            <a:r>
              <a:rPr lang="en-US" altLang="ko-KR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ko-KR" altLang="en-US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그리고 이러한 한계를 </a:t>
            </a:r>
            <a:r>
              <a:rPr lang="en-US" altLang="ko-KR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Drift</a:t>
            </a:r>
            <a:r>
              <a:rPr lang="ko-KR" altLang="en-US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가 어떻게 극복하는지에 대한 대화를 시작합니다</a:t>
            </a:r>
            <a:r>
              <a:rPr lang="en-US" altLang="ko-KR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</a:p>
        </p:txBody>
      </p:sp>
      <p:pic>
        <p:nvPicPr>
          <p:cNvPr id="320" name="Google Shape;320;p42"/>
          <p:cNvPicPr preferRelativeResize="0"/>
          <p:nvPr/>
        </p:nvPicPr>
        <p:blipFill rotWithShape="1">
          <a:blip r:embed="rId5">
            <a:alphaModFix/>
          </a:blip>
          <a:srcRect t="35762" b="35762"/>
          <a:stretch/>
        </p:blipFill>
        <p:spPr>
          <a:xfrm>
            <a:off x="7840225" y="324175"/>
            <a:ext cx="1002775" cy="28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2"/>
          <p:cNvPicPr preferRelativeResize="0"/>
          <p:nvPr/>
        </p:nvPicPr>
        <p:blipFill rotWithShape="1">
          <a:blip r:embed="rId6">
            <a:alphaModFix/>
          </a:blip>
          <a:srcRect l="67124"/>
          <a:stretch/>
        </p:blipFill>
        <p:spPr>
          <a:xfrm>
            <a:off x="5949919" y="2989817"/>
            <a:ext cx="2656200" cy="1477500"/>
          </a:xfrm>
          <a:prstGeom prst="roundRect">
            <a:avLst>
              <a:gd name="adj" fmla="val 4896"/>
            </a:avLst>
          </a:prstGeom>
          <a:noFill/>
          <a:ln w="19050" cap="flat" cmpd="sng">
            <a:solidFill>
              <a:srgbClr val="E9CC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2" name="Google Shape;322;p42"/>
          <p:cNvPicPr preferRelativeResize="0"/>
          <p:nvPr/>
        </p:nvPicPr>
        <p:blipFill rotWithShape="1">
          <a:blip r:embed="rId6">
            <a:alphaModFix/>
          </a:blip>
          <a:srcRect l="33493" r="33281"/>
          <a:stretch/>
        </p:blipFill>
        <p:spPr>
          <a:xfrm>
            <a:off x="5209980" y="1957480"/>
            <a:ext cx="2684400" cy="1477500"/>
          </a:xfrm>
          <a:prstGeom prst="roundRect">
            <a:avLst>
              <a:gd name="adj" fmla="val 5189"/>
            </a:avLst>
          </a:prstGeom>
          <a:noFill/>
          <a:ln w="19050" cap="flat" cmpd="sng">
            <a:solidFill>
              <a:srgbClr val="E9CC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3" name="Google Shape;323;p42"/>
          <p:cNvPicPr preferRelativeResize="0"/>
          <p:nvPr/>
        </p:nvPicPr>
        <p:blipFill rotWithShape="1">
          <a:blip r:embed="rId6">
            <a:alphaModFix/>
          </a:blip>
          <a:srcRect r="66776"/>
          <a:stretch/>
        </p:blipFill>
        <p:spPr>
          <a:xfrm>
            <a:off x="4477150" y="943325"/>
            <a:ext cx="2684400" cy="1477500"/>
          </a:xfrm>
          <a:prstGeom prst="roundRect">
            <a:avLst>
              <a:gd name="adj" fmla="val 5003"/>
            </a:avLst>
          </a:prstGeom>
          <a:noFill/>
          <a:ln w="19050" cap="flat" cmpd="sng">
            <a:solidFill>
              <a:srgbClr val="E9CC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3"/>
          <p:cNvSpPr txBox="1">
            <a:spLocks noGrp="1"/>
          </p:cNvSpPr>
          <p:nvPr>
            <p:ph type="title"/>
          </p:nvPr>
        </p:nvSpPr>
        <p:spPr>
          <a:xfrm>
            <a:off x="483528" y="1370350"/>
            <a:ext cx="4758000" cy="9918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Slide 3</a:t>
            </a:r>
            <a:endParaRPr sz="4000" b="1"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sp>
        <p:nvSpPr>
          <p:cNvPr id="330" name="Google Shape;330;p43"/>
          <p:cNvSpPr txBox="1">
            <a:spLocks noGrp="1"/>
          </p:cNvSpPr>
          <p:nvPr>
            <p:ph type="body" idx="1"/>
          </p:nvPr>
        </p:nvSpPr>
        <p:spPr>
          <a:xfrm>
            <a:off x="483525" y="2398425"/>
            <a:ext cx="4304400" cy="1163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40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ROI </a:t>
            </a:r>
            <a:r>
              <a:rPr lang="ko-KR" altLang="en-US" sz="240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말고</a:t>
            </a:r>
            <a:r>
              <a:rPr lang="en-US" altLang="ko-KR" sz="240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,</a:t>
            </a: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ko-KR" altLang="en-US" sz="240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스토리가 담긴 슬라이드로</a:t>
            </a:r>
            <a:endParaRPr sz="2400"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4"/>
          <p:cNvSpPr txBox="1"/>
          <p:nvPr/>
        </p:nvSpPr>
        <p:spPr>
          <a:xfrm>
            <a:off x="483525" y="1317575"/>
            <a:ext cx="3705300" cy="29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세일즈 프로세스의 어느 </a:t>
            </a:r>
            <a:r>
              <a:rPr lang="ko-KR" altLang="en-US" sz="1600" dirty="0" err="1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시점에서든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 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ROI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 얘기를 꺼내면 딜 성사율이 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27% 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감소하는 것으로 나타났습니다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altLang="ko-KR" sz="16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ROI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를 들이대면 잠재 고객은 당신이 파는 제품의 기능과 예상되는 금전적 이득 사이의 갭이 너무 크다고 생각합니다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  <a:endParaRPr sz="16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sp>
        <p:nvSpPr>
          <p:cNvPr id="337" name="Google Shape;337;p44"/>
          <p:cNvSpPr txBox="1">
            <a:spLocks noGrp="1"/>
          </p:cNvSpPr>
          <p:nvPr>
            <p:ph type="title"/>
          </p:nvPr>
        </p:nvSpPr>
        <p:spPr>
          <a:xfrm>
            <a:off x="483513" y="420319"/>
            <a:ext cx="7886700" cy="375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삭제</a:t>
            </a:r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: ROI 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장표</a:t>
            </a:r>
            <a:endParaRPr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338" name="Google Shape;338;p44"/>
          <p:cNvSpPr txBox="1"/>
          <p:nvPr/>
        </p:nvSpPr>
        <p:spPr>
          <a:xfrm>
            <a:off x="4826925" y="1317575"/>
            <a:ext cx="3705300" cy="29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이런 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dry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한 접근 방식은 고객이 이미 구매를 결정한 경우에만 효과가 있고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, 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고객의 결정을 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"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좋은 의사결정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"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으로 합리화하는 데 도움이 됩니다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ko-KR" sz="16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ROI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를 증명하려는 시도가 결코 효과가 없다는 말은 아닙니다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 (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상관관계 ≠ 인과관계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) 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하지만 세일즈 프로세스의 일부로서 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ROI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를 사용하는 것과 이를 메인으로 삼는 것은 가치 제안 관점에서 매우 다릅니다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ko-KR" sz="16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pic>
        <p:nvPicPr>
          <p:cNvPr id="339" name="Google Shape;33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0675" y="4208000"/>
            <a:ext cx="2075174" cy="2075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5"/>
          <p:cNvSpPr/>
          <p:nvPr/>
        </p:nvSpPr>
        <p:spPr>
          <a:xfrm>
            <a:off x="3701913" y="2037600"/>
            <a:ext cx="1336500" cy="1336500"/>
          </a:xfrm>
          <a:prstGeom prst="ellipse">
            <a:avLst/>
          </a:prstGeom>
          <a:solidFill>
            <a:srgbClr val="812AC1">
              <a:alpha val="3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346" name="Google Shape;346;p45"/>
          <p:cNvSpPr/>
          <p:nvPr/>
        </p:nvSpPr>
        <p:spPr>
          <a:xfrm>
            <a:off x="1005213" y="2037600"/>
            <a:ext cx="1336500" cy="1336500"/>
          </a:xfrm>
          <a:prstGeom prst="ellipse">
            <a:avLst/>
          </a:prstGeom>
          <a:solidFill>
            <a:srgbClr val="812AC1">
              <a:alpha val="3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347" name="Google Shape;347;p45"/>
          <p:cNvSpPr txBox="1"/>
          <p:nvPr/>
        </p:nvSpPr>
        <p:spPr>
          <a:xfrm>
            <a:off x="635925" y="3643900"/>
            <a:ext cx="20751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ko-KR" altLang="en-US" sz="18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딜 성공률</a:t>
            </a:r>
            <a:endParaRPr sz="18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sp>
        <p:nvSpPr>
          <p:cNvPr id="348" name="Google Shape;348;p45"/>
          <p:cNvSpPr txBox="1"/>
          <p:nvPr/>
        </p:nvSpPr>
        <p:spPr>
          <a:xfrm>
            <a:off x="483525" y="388744"/>
            <a:ext cx="6222300" cy="5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ko-KR" altLang="en-US" sz="2800" b="1" dirty="0">
                <a:solidFill>
                  <a:srgbClr val="321559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예시</a:t>
            </a:r>
            <a:endParaRPr sz="2800" b="1" dirty="0">
              <a:solidFill>
                <a:srgbClr val="321559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sp>
        <p:nvSpPr>
          <p:cNvPr id="349" name="Google Shape;349;p45"/>
          <p:cNvSpPr txBox="1"/>
          <p:nvPr/>
        </p:nvSpPr>
        <p:spPr>
          <a:xfrm>
            <a:off x="3332625" y="3643900"/>
            <a:ext cx="20751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ko-KR" altLang="en-US" sz="18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신입 </a:t>
            </a:r>
            <a:r>
              <a:rPr lang="ko-KR" altLang="en-US" sz="1800" dirty="0" err="1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입사자</a:t>
            </a:r>
            <a:r>
              <a:rPr lang="ko-KR" altLang="en-US" sz="18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 적응기간</a:t>
            </a:r>
            <a:endParaRPr sz="18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sp>
        <p:nvSpPr>
          <p:cNvPr id="350" name="Google Shape;350;p45"/>
          <p:cNvSpPr txBox="1"/>
          <p:nvPr/>
        </p:nvSpPr>
        <p:spPr>
          <a:xfrm>
            <a:off x="6029325" y="3643900"/>
            <a:ext cx="21840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ko-KR" altLang="en-US" sz="18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딜 규모</a:t>
            </a:r>
            <a:endParaRPr sz="18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sp>
        <p:nvSpPr>
          <p:cNvPr id="351" name="Google Shape;351;p45"/>
          <p:cNvSpPr/>
          <p:nvPr/>
        </p:nvSpPr>
        <p:spPr>
          <a:xfrm>
            <a:off x="6453063" y="2037600"/>
            <a:ext cx="1336500" cy="1336500"/>
          </a:xfrm>
          <a:prstGeom prst="ellipse">
            <a:avLst/>
          </a:prstGeom>
          <a:solidFill>
            <a:srgbClr val="812AC1">
              <a:alpha val="3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352" name="Google Shape;352;p45"/>
          <p:cNvSpPr txBox="1"/>
          <p:nvPr/>
        </p:nvSpPr>
        <p:spPr>
          <a:xfrm>
            <a:off x="483525" y="1358600"/>
            <a:ext cx="37188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ko-KR" altLang="en-US" sz="1800" dirty="0">
                <a:solidFill>
                  <a:schemeClr val="accent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 SemiBold"/>
              </a:rPr>
              <a:t>즉각적인 </a:t>
            </a:r>
            <a:r>
              <a:rPr lang="en-US" sz="1800" dirty="0">
                <a:solidFill>
                  <a:schemeClr val="accent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 SemiBold"/>
              </a:rPr>
              <a:t>ROI!</a:t>
            </a:r>
            <a:endParaRPr sz="1800" dirty="0">
              <a:solidFill>
                <a:schemeClr val="accent1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 SemiBold"/>
            </a:endParaRPr>
          </a:p>
        </p:txBody>
      </p:sp>
      <p:sp>
        <p:nvSpPr>
          <p:cNvPr id="353" name="Google Shape;353;p45"/>
          <p:cNvSpPr txBox="1"/>
          <p:nvPr/>
        </p:nvSpPr>
        <p:spPr>
          <a:xfrm>
            <a:off x="1090875" y="2455350"/>
            <a:ext cx="11652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3000" b="1">
                <a:solidFill>
                  <a:schemeClr val="accent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50%</a:t>
            </a:r>
            <a:endParaRPr sz="3000" b="1">
              <a:solidFill>
                <a:schemeClr val="accent1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sp>
        <p:nvSpPr>
          <p:cNvPr id="354" name="Google Shape;354;p45"/>
          <p:cNvSpPr txBox="1"/>
          <p:nvPr/>
        </p:nvSpPr>
        <p:spPr>
          <a:xfrm>
            <a:off x="3791707" y="2455350"/>
            <a:ext cx="11652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3000" b="1">
                <a:solidFill>
                  <a:schemeClr val="accent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-70%</a:t>
            </a:r>
            <a:endParaRPr sz="3000" b="1">
              <a:solidFill>
                <a:schemeClr val="accent1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sp>
        <p:nvSpPr>
          <p:cNvPr id="355" name="Google Shape;355;p45"/>
          <p:cNvSpPr txBox="1"/>
          <p:nvPr/>
        </p:nvSpPr>
        <p:spPr>
          <a:xfrm>
            <a:off x="6534907" y="2455350"/>
            <a:ext cx="11652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3000" b="1">
                <a:solidFill>
                  <a:schemeClr val="accent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2x</a:t>
            </a:r>
            <a:endParaRPr sz="3000" b="1">
              <a:solidFill>
                <a:schemeClr val="accent1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sp>
        <p:nvSpPr>
          <p:cNvPr id="356" name="Google Shape;356;p45"/>
          <p:cNvSpPr/>
          <p:nvPr/>
        </p:nvSpPr>
        <p:spPr>
          <a:xfrm>
            <a:off x="2563900" y="1070000"/>
            <a:ext cx="504300" cy="530100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accent3"/>
          </a:solidFill>
          <a:ln w="28575" cap="flat" cmpd="sng">
            <a:solidFill>
              <a:srgbClr val="E9C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ROI</a:t>
            </a:r>
            <a:endParaRPr b="1">
              <a:solidFill>
                <a:schemeClr val="lt1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cxnSp>
        <p:nvCxnSpPr>
          <p:cNvPr id="357" name="Google Shape;357;p45"/>
          <p:cNvCxnSpPr/>
          <p:nvPr/>
        </p:nvCxnSpPr>
        <p:spPr>
          <a:xfrm>
            <a:off x="220775" y="188550"/>
            <a:ext cx="8718000" cy="47511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6"/>
          <p:cNvSpPr txBox="1"/>
          <p:nvPr/>
        </p:nvSpPr>
        <p:spPr>
          <a:xfrm>
            <a:off x="483525" y="1317575"/>
            <a:ext cx="3705300" cy="29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이제 잠재고객은 새로운 아이디어를 받아들일 준비가 되어 있습니다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 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이 시점에 고객들이 어떻게 제품을 통해 이득을 얻을 수 있는지 보여주는 것입니다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altLang="ko-KR" sz="16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서비스 소개서의 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80%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는 잠재 고객이 아닌 판매자 자신을 지나치게 강조합니다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 </a:t>
            </a: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altLang="ko-KR" sz="16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제품을 잠재 고객의 미션을 완수하기 위해 활용하는 도구로서 생각하고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, 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여러분의 제품을 고객이 어떻게 레버리지 할 수 있는지에 대한 스토리를 만들어 보세요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  <a:endParaRPr lang="en-US" sz="16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sp>
        <p:nvSpPr>
          <p:cNvPr id="364" name="Google Shape;364;p46"/>
          <p:cNvSpPr txBox="1">
            <a:spLocks noGrp="1"/>
          </p:cNvSpPr>
          <p:nvPr>
            <p:ph type="title"/>
          </p:nvPr>
        </p:nvSpPr>
        <p:spPr>
          <a:xfrm>
            <a:off x="483513" y="420319"/>
            <a:ext cx="7886700" cy="375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스토리가 담긴 슬라이드로 대체</a:t>
            </a:r>
            <a:endParaRPr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365" name="Google Shape;365;p46"/>
          <p:cNvSpPr/>
          <p:nvPr/>
        </p:nvSpPr>
        <p:spPr>
          <a:xfrm>
            <a:off x="4588575" y="1754275"/>
            <a:ext cx="3866700" cy="1058100"/>
          </a:xfrm>
          <a:prstGeom prst="roundRect">
            <a:avLst>
              <a:gd name="adj" fmla="val 8843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18287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[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고객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]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은 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[X]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를 하고 있었습니다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 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하지만 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[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고객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]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은 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[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솔루션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]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을 변경하고 실행함으로써 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[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중간 목표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]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를 달성하여 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[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원하는 결과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]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를 이끌어낼 수 있었습니다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</a:p>
        </p:txBody>
      </p:sp>
      <p:sp>
        <p:nvSpPr>
          <p:cNvPr id="366" name="Google Shape;366;p46"/>
          <p:cNvSpPr txBox="1"/>
          <p:nvPr/>
        </p:nvSpPr>
        <p:spPr>
          <a:xfrm>
            <a:off x="4518609" y="1317575"/>
            <a:ext cx="37188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ko-KR" altLang="en-US" sz="1600" dirty="0">
                <a:solidFill>
                  <a:schemeClr val="accent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 SemiBold"/>
              </a:rPr>
              <a:t>예시</a:t>
            </a:r>
            <a:r>
              <a:rPr lang="en-US" altLang="ko-KR" sz="1600" dirty="0">
                <a:solidFill>
                  <a:schemeClr val="accent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 SemiBold"/>
              </a:rPr>
              <a:t>:</a:t>
            </a:r>
            <a:endParaRPr sz="1600" dirty="0">
              <a:solidFill>
                <a:schemeClr val="accent1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 SemiBold"/>
            </a:endParaRPr>
          </a:p>
        </p:txBody>
      </p:sp>
      <p:sp>
        <p:nvSpPr>
          <p:cNvPr id="367" name="Google Shape;367;p46"/>
          <p:cNvSpPr/>
          <p:nvPr/>
        </p:nvSpPr>
        <p:spPr>
          <a:xfrm>
            <a:off x="4588575" y="2963375"/>
            <a:ext cx="3866700" cy="1318500"/>
          </a:xfrm>
          <a:prstGeom prst="roundRect">
            <a:avLst>
              <a:gd name="adj" fmla="val 8843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18287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세일즈맨의 개선 효과가 높은 영역을 정확히 찾아낼 수 있다고 상상해 보세요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 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모든 미팅에 일일이 참여할 수는 없으니 힘들겠죠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? X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는 </a:t>
            </a:r>
            <a:r>
              <a:rPr lang="en-US" altLang="ko-KR" dirty="0" err="1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Callabo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를 사용하여 코칭 기회를 자동으로 식별하고 딜 성공률을 높였습니다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</a:p>
        </p:txBody>
      </p:sp>
      <p:pic>
        <p:nvPicPr>
          <p:cNvPr id="368" name="Google Shape;368;p46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7510400" y="-816600"/>
            <a:ext cx="2028375" cy="202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7"/>
          <p:cNvSpPr txBox="1">
            <a:spLocks noGrp="1"/>
          </p:cNvSpPr>
          <p:nvPr>
            <p:ph type="title"/>
          </p:nvPr>
        </p:nvSpPr>
        <p:spPr>
          <a:xfrm>
            <a:off x="483513" y="420319"/>
            <a:ext cx="7886700" cy="375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예시</a:t>
            </a:r>
            <a:r>
              <a:rPr lang="en-US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: Gong</a:t>
            </a:r>
            <a:endParaRPr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375" name="Google Shape;375;p47"/>
          <p:cNvSpPr txBox="1"/>
          <p:nvPr/>
        </p:nvSpPr>
        <p:spPr>
          <a:xfrm>
            <a:off x="487725" y="1079650"/>
            <a:ext cx="27285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ko-KR" altLang="en-US" sz="1600" dirty="0">
                <a:solidFill>
                  <a:srgbClr val="812AC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 SemiBold"/>
              </a:rPr>
              <a:t>효과적인 이유</a:t>
            </a:r>
            <a:r>
              <a:rPr lang="en-US" altLang="ko-KR" sz="1600" dirty="0">
                <a:solidFill>
                  <a:srgbClr val="812AC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 SemiBold"/>
              </a:rPr>
              <a:t>:</a:t>
            </a:r>
            <a:endParaRPr sz="1600" dirty="0">
              <a:solidFill>
                <a:srgbClr val="812AC1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 SemiBold"/>
            </a:endParaRPr>
          </a:p>
        </p:txBody>
      </p:sp>
      <p:sp>
        <p:nvSpPr>
          <p:cNvPr id="376" name="Google Shape;376;p47"/>
          <p:cNvSpPr txBox="1"/>
          <p:nvPr/>
        </p:nvSpPr>
        <p:spPr>
          <a:xfrm>
            <a:off x="483525" y="1458950"/>
            <a:ext cx="79419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ko-KR" altLang="en-US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이것은 </a:t>
            </a:r>
            <a:r>
              <a:rPr lang="en-US" altLang="ko-KR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ROI</a:t>
            </a:r>
            <a:r>
              <a:rPr lang="ko-KR" altLang="en-US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가 아니라 </a:t>
            </a:r>
            <a:r>
              <a:rPr lang="en-US" altLang="ko-KR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before/after</a:t>
            </a:r>
            <a:r>
              <a:rPr lang="ko-KR" altLang="en-US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 스토리입니다</a:t>
            </a:r>
            <a:r>
              <a:rPr lang="en-US" altLang="ko-KR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 </a:t>
            </a:r>
            <a:r>
              <a:rPr lang="ko-KR" altLang="en-US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이 슬라이드 템플릿을 미팅에서 고객과 대화시에 배경으로 사용하세요</a:t>
            </a:r>
            <a:r>
              <a:rPr lang="en-US" altLang="ko-KR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 </a:t>
            </a:r>
            <a:r>
              <a:rPr lang="ko-KR" altLang="en-US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대화 자체는 전</a:t>
            </a:r>
            <a:r>
              <a:rPr lang="en-US" altLang="ko-KR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/</a:t>
            </a:r>
            <a:r>
              <a:rPr lang="ko-KR" altLang="en-US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후 변화 스토리에 초점을 맞출 수 있고</a:t>
            </a:r>
            <a:r>
              <a:rPr lang="en-US" altLang="ko-KR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, </a:t>
            </a:r>
            <a:r>
              <a:rPr lang="ko-KR" altLang="en-US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고객의 감정을 터치할 수 있습니다</a:t>
            </a:r>
            <a:r>
              <a:rPr lang="en-US" altLang="ko-KR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 </a:t>
            </a:r>
          </a:p>
        </p:txBody>
      </p:sp>
      <p:pic>
        <p:nvPicPr>
          <p:cNvPr id="377" name="Google Shape;377;p47"/>
          <p:cNvPicPr preferRelativeResize="0"/>
          <p:nvPr/>
        </p:nvPicPr>
        <p:blipFill rotWithShape="1">
          <a:blip r:embed="rId3">
            <a:alphaModFix/>
          </a:blip>
          <a:srcRect t="19814" b="19814"/>
          <a:stretch/>
        </p:blipFill>
        <p:spPr>
          <a:xfrm>
            <a:off x="564450" y="2175100"/>
            <a:ext cx="7177250" cy="243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8"/>
          <p:cNvSpPr txBox="1">
            <a:spLocks noGrp="1"/>
          </p:cNvSpPr>
          <p:nvPr>
            <p:ph type="title"/>
          </p:nvPr>
        </p:nvSpPr>
        <p:spPr>
          <a:xfrm>
            <a:off x="483528" y="1370350"/>
            <a:ext cx="4758000" cy="9918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Slide 4</a:t>
            </a:r>
            <a:endParaRPr sz="4000" b="1"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sp>
        <p:nvSpPr>
          <p:cNvPr id="384" name="Google Shape;384;p48"/>
          <p:cNvSpPr txBox="1">
            <a:spLocks noGrp="1"/>
          </p:cNvSpPr>
          <p:nvPr>
            <p:ph type="body" idx="1"/>
          </p:nvPr>
        </p:nvSpPr>
        <p:spPr>
          <a:xfrm>
            <a:off x="483525" y="2398425"/>
            <a:ext cx="4535100" cy="1163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ko-KR" altLang="en-US" sz="240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비교 말고</a:t>
            </a:r>
            <a:r>
              <a:rPr lang="en-US" altLang="ko-KR" sz="240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,</a:t>
            </a: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ko-KR" altLang="en-US" sz="240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제품 가치 제안 슬라이드로</a:t>
            </a:r>
            <a:endParaRPr sz="2400"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9"/>
          <p:cNvSpPr txBox="1"/>
          <p:nvPr/>
        </p:nvSpPr>
        <p:spPr>
          <a:xfrm>
            <a:off x="483525" y="1317575"/>
            <a:ext cx="3739200" cy="29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비교 장표는 제품 기능 소개 장표와 사촌지간이라고 할 수 있고 그만큼 고객 설득하는데 좋지 않습니다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  <a:endParaRPr lang="en-US" sz="16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  <a:p>
            <a:pPr marL="0" lvl="0" indent="0" algn="l" rtl="0">
              <a:lnSpc>
                <a:spcPct val="114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ko-KR" altLang="en-US" sz="1600" dirty="0">
                <a:solidFill>
                  <a:schemeClr val="accent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 SemiBold"/>
              </a:rPr>
              <a:t>이유</a:t>
            </a:r>
            <a:r>
              <a:rPr lang="en-US" altLang="ko-KR" sz="1600" dirty="0">
                <a:solidFill>
                  <a:schemeClr val="accent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 SemiBold"/>
              </a:rPr>
              <a:t>:</a:t>
            </a:r>
            <a:r>
              <a:rPr 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 </a:t>
            </a:r>
          </a:p>
          <a:p>
            <a:pPr marL="0" lvl="0" indent="0" algn="l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경쟁사보다 조금 더 나은 정도의 점진적인 차별화라면 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"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비교의 함정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"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에 빠지게 됩니다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  <a:endParaRPr lang="en-US" sz="16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sp>
        <p:nvSpPr>
          <p:cNvPr id="391" name="Google Shape;391;p49"/>
          <p:cNvSpPr txBox="1">
            <a:spLocks noGrp="1"/>
          </p:cNvSpPr>
          <p:nvPr>
            <p:ph type="title"/>
          </p:nvPr>
        </p:nvSpPr>
        <p:spPr>
          <a:xfrm>
            <a:off x="483513" y="420319"/>
            <a:ext cx="7886700" cy="375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삭제</a:t>
            </a:r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: 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비교 장표</a:t>
            </a:r>
            <a:endParaRPr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392" name="Google Shape;392;p49"/>
          <p:cNvSpPr txBox="1"/>
          <p:nvPr/>
        </p:nvSpPr>
        <p:spPr>
          <a:xfrm>
            <a:off x="4826925" y="1317575"/>
            <a:ext cx="3705300" cy="29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이는 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'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스펙 전쟁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'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을 촉발하는 경쟁의 장이 </a:t>
            </a:r>
            <a:r>
              <a:rPr lang="ko-KR" altLang="en-US" sz="1600" dirty="0" err="1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되버립니다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기능 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A: You win!</a:t>
            </a: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기능 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B: 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경쟁사 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win!</a:t>
            </a: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altLang="ko-KR" sz="16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잠재 고객이 두 제품이 서로 어느 정도 동등하다고 판단할 때까지 이 사이클은 계속되며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, 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서로 경쟁하는 회사들은 결국 가격으로 경쟁할 수 밖에 없습니다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</a:p>
        </p:txBody>
      </p:sp>
      <p:pic>
        <p:nvPicPr>
          <p:cNvPr id="393" name="Google Shape;39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0675" y="4208000"/>
            <a:ext cx="2075174" cy="2075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0"/>
          <p:cNvSpPr txBox="1">
            <a:spLocks noGrp="1"/>
          </p:cNvSpPr>
          <p:nvPr>
            <p:ph type="title"/>
          </p:nvPr>
        </p:nvSpPr>
        <p:spPr>
          <a:xfrm>
            <a:off x="483513" y="420319"/>
            <a:ext cx="7886700" cy="375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예시</a:t>
            </a:r>
            <a:endParaRPr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pic>
        <p:nvPicPr>
          <p:cNvPr id="400" name="Google Shape;400;p50"/>
          <p:cNvPicPr preferRelativeResize="0"/>
          <p:nvPr/>
        </p:nvPicPr>
        <p:blipFill rotWithShape="1">
          <a:blip r:embed="rId3">
            <a:alphaModFix/>
          </a:blip>
          <a:srcRect l="2507" t="2507" r="2498" b="2498"/>
          <a:stretch/>
        </p:blipFill>
        <p:spPr>
          <a:xfrm>
            <a:off x="3128300" y="518175"/>
            <a:ext cx="5428849" cy="3836400"/>
          </a:xfrm>
          <a:prstGeom prst="rect">
            <a:avLst/>
          </a:prstGeom>
          <a:noFill/>
          <a:ln>
            <a:noFill/>
          </a:ln>
          <a:effectLst>
            <a:outerShdw blurRad="171450" dist="85725" dir="5400000" algn="bl" rotWithShape="0">
              <a:schemeClr val="dk2">
                <a:alpha val="12000"/>
              </a:schemeClr>
            </a:outerShdw>
          </a:effectLst>
        </p:spPr>
      </p:pic>
      <p:cxnSp>
        <p:nvCxnSpPr>
          <p:cNvPr id="401" name="Google Shape;401;p50"/>
          <p:cNvCxnSpPr/>
          <p:nvPr/>
        </p:nvCxnSpPr>
        <p:spPr>
          <a:xfrm>
            <a:off x="220775" y="188550"/>
            <a:ext cx="8718000" cy="47511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3"/>
          <p:cNvSpPr txBox="1">
            <a:spLocks noGrp="1"/>
          </p:cNvSpPr>
          <p:nvPr>
            <p:ph type="title"/>
          </p:nvPr>
        </p:nvSpPr>
        <p:spPr>
          <a:xfrm>
            <a:off x="483528" y="1370350"/>
            <a:ext cx="4758000" cy="9918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Slide 1</a:t>
            </a:r>
            <a:endParaRPr sz="4000" b="1"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sp>
        <p:nvSpPr>
          <p:cNvPr id="200" name="Google Shape;200;p33"/>
          <p:cNvSpPr txBox="1">
            <a:spLocks noGrp="1"/>
          </p:cNvSpPr>
          <p:nvPr>
            <p:ph type="body" idx="1"/>
          </p:nvPr>
        </p:nvSpPr>
        <p:spPr>
          <a:xfrm>
            <a:off x="483525" y="2398425"/>
            <a:ext cx="4304400" cy="1163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ko-KR" altLang="en-US" sz="240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회사소개 말고</a:t>
            </a:r>
            <a:r>
              <a:rPr lang="en-US" altLang="ko-KR" sz="240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,</a:t>
            </a: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40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‘Nexus’ </a:t>
            </a:r>
            <a:r>
              <a:rPr lang="ko-KR" altLang="en-US" sz="240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슬라이드로</a:t>
            </a:r>
            <a:endParaRPr sz="2400"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1"/>
          <p:cNvSpPr txBox="1"/>
          <p:nvPr/>
        </p:nvSpPr>
        <p:spPr>
          <a:xfrm>
            <a:off x="483525" y="1317575"/>
            <a:ext cx="3705300" cy="29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차별화 요소는 점진적인 것이 아니라 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'</a:t>
            </a:r>
            <a:r>
              <a:rPr lang="ko-KR" altLang="en-US" sz="1600" dirty="0" err="1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메타적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'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이어야 합니다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 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잠재고객이 여러분과 경쟁사를 나란히 비교하는 데서 벗어나게 하는 것이어야 합니다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 </a:t>
            </a:r>
            <a:endParaRPr lang="en-US" altLang="ko-KR" sz="16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altLang="ko-KR" sz="16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이를 위한 가장 좋은 방법은 특정 산업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, 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페르소나 또는 사용 사례를 위해 만들어진 유일한 솔루션이 되는 것입니다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  <a:endParaRPr lang="en-US" sz="16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sp>
        <p:nvSpPr>
          <p:cNvPr id="408" name="Google Shape;408;p51"/>
          <p:cNvSpPr txBox="1">
            <a:spLocks noGrp="1"/>
          </p:cNvSpPr>
          <p:nvPr>
            <p:ph type="title"/>
          </p:nvPr>
        </p:nvSpPr>
        <p:spPr>
          <a:xfrm>
            <a:off x="483513" y="420319"/>
            <a:ext cx="7886700" cy="375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제품 가치 제안으로 대체</a:t>
            </a:r>
            <a:endParaRPr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409" name="Google Shape;409;p51"/>
          <p:cNvSpPr/>
          <p:nvPr/>
        </p:nvSpPr>
        <p:spPr>
          <a:xfrm>
            <a:off x="4588575" y="1754275"/>
            <a:ext cx="3866700" cy="657000"/>
          </a:xfrm>
          <a:prstGeom prst="roundRect">
            <a:avLst>
              <a:gd name="adj" fmla="val 8843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18287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우리는 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[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고객사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]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가 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[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솔루션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]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을 통해 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[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궁극적인 목표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]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를 달성할 수 있도록 </a:t>
            </a:r>
            <a:r>
              <a:rPr lang="ko-KR" altLang="en-US" dirty="0" err="1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돕습니다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  <a:endParaRPr lang="en-US" dirty="0">
              <a:solidFill>
                <a:schemeClr val="dk2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sp>
        <p:nvSpPr>
          <p:cNvPr id="410" name="Google Shape;410;p51"/>
          <p:cNvSpPr txBox="1"/>
          <p:nvPr/>
        </p:nvSpPr>
        <p:spPr>
          <a:xfrm>
            <a:off x="4518609" y="1317575"/>
            <a:ext cx="37188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ko-KR" altLang="en-US" sz="1600" dirty="0">
                <a:solidFill>
                  <a:schemeClr val="accent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 SemiBold"/>
              </a:rPr>
              <a:t>예시</a:t>
            </a:r>
            <a:r>
              <a:rPr lang="en-US" altLang="ko-KR" sz="1600" dirty="0">
                <a:solidFill>
                  <a:schemeClr val="accent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 SemiBold"/>
              </a:rPr>
              <a:t>:</a:t>
            </a:r>
            <a:endParaRPr sz="1600" dirty="0">
              <a:solidFill>
                <a:schemeClr val="accent1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 SemiBold"/>
            </a:endParaRPr>
          </a:p>
        </p:txBody>
      </p:sp>
      <p:sp>
        <p:nvSpPr>
          <p:cNvPr id="411" name="Google Shape;411;p51"/>
          <p:cNvSpPr/>
          <p:nvPr/>
        </p:nvSpPr>
        <p:spPr>
          <a:xfrm>
            <a:off x="4588575" y="2555575"/>
            <a:ext cx="3866700" cy="657000"/>
          </a:xfrm>
          <a:prstGeom prst="roundRect">
            <a:avLst>
              <a:gd name="adj" fmla="val 8843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18287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[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고객사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]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가 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[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솔루션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]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을 사용하여 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[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고통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] 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없이 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[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이득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]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을 얻을 수 있습니다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  <a:endParaRPr lang="en-US" dirty="0">
              <a:solidFill>
                <a:schemeClr val="dk2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sp>
        <p:nvSpPr>
          <p:cNvPr id="412" name="Google Shape;412;p51"/>
          <p:cNvSpPr/>
          <p:nvPr/>
        </p:nvSpPr>
        <p:spPr>
          <a:xfrm>
            <a:off x="4588575" y="3356875"/>
            <a:ext cx="3866700" cy="657000"/>
          </a:xfrm>
          <a:prstGeom prst="roundRect">
            <a:avLst>
              <a:gd name="adj" fmla="val 8843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18287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우리는 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[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솔루션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]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을 통해 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[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고객사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]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가 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[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이익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]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을 잃지 않도록 </a:t>
            </a:r>
            <a:r>
              <a:rPr lang="ko-KR" altLang="en-US" dirty="0" err="1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돕습니다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  <a:endParaRPr lang="en-US" dirty="0">
              <a:solidFill>
                <a:schemeClr val="dk2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pic>
        <p:nvPicPr>
          <p:cNvPr id="413" name="Google Shape;413;p51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7510400" y="-816600"/>
            <a:ext cx="2028375" cy="202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2"/>
          <p:cNvSpPr/>
          <p:nvPr/>
        </p:nvSpPr>
        <p:spPr>
          <a:xfrm>
            <a:off x="3649975" y="0"/>
            <a:ext cx="5493900" cy="5151900"/>
          </a:xfrm>
          <a:prstGeom prst="rect">
            <a:avLst/>
          </a:prstGeom>
          <a:solidFill>
            <a:srgbClr val="FBF7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pic>
        <p:nvPicPr>
          <p:cNvPr id="420" name="Google Shape;420;p52"/>
          <p:cNvPicPr preferRelativeResize="0"/>
          <p:nvPr/>
        </p:nvPicPr>
        <p:blipFill rotWithShape="1">
          <a:blip r:embed="rId3">
            <a:alphaModFix/>
          </a:blip>
          <a:srcRect l="24259"/>
          <a:stretch/>
        </p:blipFill>
        <p:spPr>
          <a:xfrm>
            <a:off x="3649975" y="3433350"/>
            <a:ext cx="1547325" cy="20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2"/>
          <p:cNvSpPr txBox="1">
            <a:spLocks noGrp="1"/>
          </p:cNvSpPr>
          <p:nvPr>
            <p:ph type="title"/>
          </p:nvPr>
        </p:nvSpPr>
        <p:spPr>
          <a:xfrm>
            <a:off x="483517" y="420325"/>
            <a:ext cx="2728500" cy="375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예시</a:t>
            </a:r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: 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애플</a:t>
            </a:r>
            <a:endParaRPr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422" name="Google Shape;422;p52"/>
          <p:cNvSpPr txBox="1"/>
          <p:nvPr/>
        </p:nvSpPr>
        <p:spPr>
          <a:xfrm>
            <a:off x="487725" y="1585050"/>
            <a:ext cx="27285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ko-KR" altLang="en-US" sz="1600" dirty="0">
                <a:solidFill>
                  <a:srgbClr val="812AC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 SemiBold"/>
              </a:rPr>
              <a:t>효과적인 이유</a:t>
            </a:r>
            <a:r>
              <a:rPr lang="en-US" altLang="ko-KR" sz="1600" dirty="0">
                <a:solidFill>
                  <a:srgbClr val="812AC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 SemiBold"/>
              </a:rPr>
              <a:t>:</a:t>
            </a:r>
            <a:endParaRPr sz="1600" dirty="0">
              <a:solidFill>
                <a:srgbClr val="812AC1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 SemiBold"/>
            </a:endParaRPr>
          </a:p>
        </p:txBody>
      </p:sp>
      <p:sp>
        <p:nvSpPr>
          <p:cNvPr id="423" name="Google Shape;423;p52"/>
          <p:cNvSpPr txBox="1"/>
          <p:nvPr/>
        </p:nvSpPr>
        <p:spPr>
          <a:xfrm>
            <a:off x="483525" y="1964350"/>
            <a:ext cx="29058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ko-KR" dirty="0">
                <a:effectLst/>
              </a:rPr>
              <a:t>Apple</a:t>
            </a:r>
            <a:r>
              <a:rPr lang="ko-KR" altLang="en-US" dirty="0">
                <a:effectLst/>
              </a:rPr>
              <a:t>이 </a:t>
            </a:r>
            <a:r>
              <a:rPr lang="en-US" altLang="ko-KR" dirty="0">
                <a:effectLst/>
              </a:rPr>
              <a:t>MP3 </a:t>
            </a:r>
            <a:r>
              <a:rPr lang="ko-KR" altLang="en-US" dirty="0">
                <a:effectLst/>
              </a:rPr>
              <a:t>플레이어를 최초로 만든 것은 아니지만</a:t>
            </a:r>
            <a:r>
              <a:rPr lang="en-US" altLang="ko-KR" dirty="0">
                <a:effectLst/>
              </a:rPr>
              <a:t>, </a:t>
            </a:r>
            <a:r>
              <a:rPr lang="ko-KR" altLang="en-US" dirty="0">
                <a:effectLst/>
              </a:rPr>
              <a:t>성공한 이유는 시장의 판도를 바꿨기 때문입니다</a:t>
            </a:r>
            <a:r>
              <a:rPr lang="en-US" altLang="ko-KR" dirty="0">
                <a:effectLst/>
              </a:rPr>
              <a:t>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ko-KR" altLang="en-US" dirty="0">
                <a:effectLst/>
              </a:rPr>
              <a:t>저장 공간</a:t>
            </a:r>
            <a:r>
              <a:rPr lang="en-US" altLang="ko-KR" dirty="0">
                <a:effectLst/>
              </a:rPr>
              <a:t>, </a:t>
            </a:r>
            <a:r>
              <a:rPr lang="ko-KR" altLang="en-US" dirty="0">
                <a:effectLst/>
              </a:rPr>
              <a:t>디스플레이 크기</a:t>
            </a:r>
            <a:r>
              <a:rPr lang="en-US" altLang="ko-KR" dirty="0">
                <a:effectLst/>
              </a:rPr>
              <a:t>, </a:t>
            </a:r>
            <a:r>
              <a:rPr lang="ko-KR" altLang="en-US" dirty="0">
                <a:effectLst/>
              </a:rPr>
              <a:t>다른 기기와의 연결성 등 기능 비교에 얽매이지 않고 </a:t>
            </a:r>
            <a:r>
              <a:rPr lang="en-US" altLang="ko-KR" dirty="0">
                <a:effectLst/>
              </a:rPr>
              <a:t>iPod</a:t>
            </a:r>
            <a:r>
              <a:rPr lang="ko-KR" altLang="en-US" dirty="0">
                <a:effectLst/>
              </a:rPr>
              <a:t>을 통해 이동 중에도 음악을 들을 수 있다는 점에 집중했습니다</a:t>
            </a:r>
            <a:r>
              <a:rPr lang="en-US" altLang="ko-KR" dirty="0">
                <a:effectLst/>
              </a:rPr>
              <a:t>.</a:t>
            </a:r>
            <a:endParaRPr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grpSp>
        <p:nvGrpSpPr>
          <p:cNvPr id="424" name="Google Shape;424;p52"/>
          <p:cNvGrpSpPr/>
          <p:nvPr/>
        </p:nvGrpSpPr>
        <p:grpSpPr>
          <a:xfrm>
            <a:off x="4107925" y="1039800"/>
            <a:ext cx="4578000" cy="3415500"/>
            <a:chOff x="4107925" y="918250"/>
            <a:chExt cx="4578000" cy="3415500"/>
          </a:xfrm>
        </p:grpSpPr>
        <p:sp>
          <p:nvSpPr>
            <p:cNvPr id="425" name="Google Shape;425;p52"/>
            <p:cNvSpPr/>
            <p:nvPr/>
          </p:nvSpPr>
          <p:spPr>
            <a:xfrm>
              <a:off x="4107925" y="918250"/>
              <a:ext cx="4578000" cy="3415500"/>
            </a:xfrm>
            <a:prstGeom prst="roundRect">
              <a:avLst>
                <a:gd name="adj" fmla="val 2852"/>
              </a:avLst>
            </a:prstGeom>
            <a:solidFill>
              <a:schemeClr val="lt1"/>
            </a:solidFill>
            <a:ln>
              <a:noFill/>
            </a:ln>
            <a:effectLst>
              <a:outerShdw blurRad="271463" dist="85725" dir="5400000" algn="bl" rotWithShape="0">
                <a:schemeClr val="dk2">
                  <a:alpha val="1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pic>
          <p:nvPicPr>
            <p:cNvPr id="426" name="Google Shape;426;p52"/>
            <p:cNvPicPr preferRelativeResize="0"/>
            <p:nvPr/>
          </p:nvPicPr>
          <p:blipFill rotWithShape="1">
            <a:blip r:embed="rId4">
              <a:alphaModFix/>
            </a:blip>
            <a:srcRect t="-2585"/>
            <a:stretch/>
          </p:blipFill>
          <p:spPr>
            <a:xfrm>
              <a:off x="4325475" y="1373000"/>
              <a:ext cx="3935699" cy="26917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7" name="Google Shape;427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63324" y="223925"/>
            <a:ext cx="403899" cy="47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3"/>
          <p:cNvSpPr txBox="1">
            <a:spLocks noGrp="1"/>
          </p:cNvSpPr>
          <p:nvPr>
            <p:ph type="title"/>
          </p:nvPr>
        </p:nvSpPr>
        <p:spPr>
          <a:xfrm>
            <a:off x="483528" y="1370350"/>
            <a:ext cx="4758000" cy="9918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Slide 5</a:t>
            </a:r>
            <a:endParaRPr sz="4000" b="1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sp>
        <p:nvSpPr>
          <p:cNvPr id="434" name="Google Shape;434;p53"/>
          <p:cNvSpPr txBox="1">
            <a:spLocks noGrp="1"/>
          </p:cNvSpPr>
          <p:nvPr>
            <p:ph type="body" idx="1"/>
          </p:nvPr>
        </p:nvSpPr>
        <p:spPr>
          <a:xfrm>
            <a:off x="483525" y="2398425"/>
            <a:ext cx="4535100" cy="1163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altLang="ko-KR" sz="2400" dirty="0" err="1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Nascar</a:t>
            </a:r>
            <a:r>
              <a:rPr lang="en-US" altLang="ko-KR" sz="240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 </a:t>
            </a:r>
            <a:r>
              <a:rPr lang="ko-KR" altLang="en-US" sz="240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장표 말고</a:t>
            </a:r>
            <a:r>
              <a:rPr lang="en-US" altLang="ko-KR" sz="240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,</a:t>
            </a: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ko-KR" altLang="en-US" sz="240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베스트 </a:t>
            </a:r>
            <a:r>
              <a:rPr lang="en-US" altLang="ko-KR" sz="240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use case </a:t>
            </a:r>
            <a:r>
              <a:rPr lang="ko-KR" altLang="en-US" sz="240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슬라이드로</a:t>
            </a:r>
            <a:endParaRPr lang="en-US" sz="2400"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4"/>
          <p:cNvSpPr/>
          <p:nvPr/>
        </p:nvSpPr>
        <p:spPr>
          <a:xfrm>
            <a:off x="3649975" y="0"/>
            <a:ext cx="5493900" cy="5151900"/>
          </a:xfrm>
          <a:prstGeom prst="rect">
            <a:avLst/>
          </a:prstGeom>
          <a:solidFill>
            <a:srgbClr val="FBF7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pic>
        <p:nvPicPr>
          <p:cNvPr id="441" name="Google Shape;441;p54"/>
          <p:cNvPicPr preferRelativeResize="0"/>
          <p:nvPr/>
        </p:nvPicPr>
        <p:blipFill rotWithShape="1">
          <a:blip r:embed="rId3">
            <a:alphaModFix/>
          </a:blip>
          <a:srcRect l="24259"/>
          <a:stretch/>
        </p:blipFill>
        <p:spPr>
          <a:xfrm>
            <a:off x="3649975" y="3433350"/>
            <a:ext cx="1547325" cy="20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54"/>
          <p:cNvSpPr txBox="1">
            <a:spLocks noGrp="1"/>
          </p:cNvSpPr>
          <p:nvPr>
            <p:ph type="title"/>
          </p:nvPr>
        </p:nvSpPr>
        <p:spPr>
          <a:xfrm>
            <a:off x="483526" y="420325"/>
            <a:ext cx="2905800" cy="375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삭제</a:t>
            </a:r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: </a:t>
            </a:r>
            <a:r>
              <a:rPr lang="en-US" dirty="0" err="1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Nascar</a:t>
            </a:r>
            <a:r>
              <a:rPr lang="en-US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장표</a:t>
            </a:r>
            <a:endParaRPr lang="en-US"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443" name="Google Shape;443;p54"/>
          <p:cNvSpPr txBox="1"/>
          <p:nvPr/>
        </p:nvSpPr>
        <p:spPr>
          <a:xfrm>
            <a:off x="483525" y="1567725"/>
            <a:ext cx="29058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ko-KR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Social proof(</a:t>
            </a:r>
            <a:r>
              <a:rPr lang="ko-KR" altLang="en-US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사회적 증거</a:t>
            </a:r>
            <a:r>
              <a:rPr lang="en-US" altLang="ko-KR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) </a:t>
            </a:r>
            <a:r>
              <a:rPr lang="ko-KR" altLang="en-US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슬라이드를 없애야 합니다</a:t>
            </a:r>
            <a:r>
              <a:rPr lang="en-US" altLang="ko-KR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 </a:t>
            </a:r>
            <a:r>
              <a:rPr lang="ko-KR" altLang="en-US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비즈니스 미팅에서 사회적 증거 기술을 사용하는 세일즈맨의 딜 성공율이 </a:t>
            </a:r>
            <a:r>
              <a:rPr lang="en-US" altLang="ko-KR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22% </a:t>
            </a:r>
            <a:r>
              <a:rPr lang="ko-KR" altLang="en-US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더 낮습니다</a:t>
            </a:r>
            <a:r>
              <a:rPr lang="en-US" altLang="ko-KR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ko-KR" altLang="en-US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이는 몇몇 대형 고객사의 로고를 보면 잠재 고객은 “나는 그들과 다른 회사</a:t>
            </a:r>
            <a:r>
              <a:rPr lang="en-US" altLang="ko-KR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"</a:t>
            </a:r>
            <a:r>
              <a:rPr lang="ko-KR" altLang="en-US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라고 생각하기 때문입니다</a:t>
            </a:r>
            <a:r>
              <a:rPr lang="en-US" altLang="ko-KR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  <a:r>
              <a:rPr lang="ko-KR" altLang="en-US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 </a:t>
            </a:r>
            <a:endParaRPr lang="en-US" altLang="ko-KR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altLang="ko-KR" sz="9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altLang="ko-KR" sz="9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altLang="ko-KR" sz="9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altLang="ko-KR" sz="9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altLang="ko-KR" sz="9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ko-KR" altLang="en-US" sz="8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*</a:t>
            </a:r>
            <a:r>
              <a:rPr lang="en-US" altLang="ko-KR" sz="800" dirty="0" err="1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Nascar</a:t>
            </a:r>
            <a:r>
              <a:rPr lang="en-US" altLang="ko-KR" sz="8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 slide: </a:t>
            </a:r>
            <a:r>
              <a:rPr lang="ko-KR" altLang="en-US" sz="8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로고가 온통 붙어 있는 </a:t>
            </a:r>
            <a:r>
              <a:rPr lang="ko-KR" altLang="en-US" sz="800" dirty="0" err="1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나스카</a:t>
            </a:r>
            <a:r>
              <a:rPr lang="ko-KR" altLang="en-US" sz="8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 경주용 자동차처럼 고객사 로고를 </a:t>
            </a:r>
            <a:r>
              <a:rPr lang="ko-KR" altLang="en-US" sz="800" dirty="0" err="1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나열해놓은</a:t>
            </a:r>
            <a:r>
              <a:rPr lang="ko-KR" altLang="en-US" sz="8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 장표나 웹페이지를 가리키는 말</a:t>
            </a:r>
            <a:endParaRPr lang="en-US" sz="8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pic>
        <p:nvPicPr>
          <p:cNvPr id="444" name="Google Shape;444;p54"/>
          <p:cNvPicPr preferRelativeResize="0"/>
          <p:nvPr/>
        </p:nvPicPr>
        <p:blipFill rotWithShape="1">
          <a:blip r:embed="rId4">
            <a:alphaModFix/>
          </a:blip>
          <a:srcRect l="3400" t="6837" r="38064" b="6837"/>
          <a:stretch/>
        </p:blipFill>
        <p:spPr>
          <a:xfrm>
            <a:off x="4584925" y="1049225"/>
            <a:ext cx="3624000" cy="3229200"/>
          </a:xfrm>
          <a:prstGeom prst="roundRect">
            <a:avLst>
              <a:gd name="adj" fmla="val 3810"/>
            </a:avLst>
          </a:prstGeom>
          <a:noFill/>
          <a:ln>
            <a:noFill/>
          </a:ln>
          <a:effectLst>
            <a:outerShdw blurRad="200025" dist="57150" dir="5400000" algn="bl" rotWithShape="0">
              <a:schemeClr val="dk2">
                <a:alpha val="18000"/>
              </a:scheme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55"/>
          <p:cNvPicPr preferRelativeResize="0"/>
          <p:nvPr/>
        </p:nvPicPr>
        <p:blipFill rotWithShape="1">
          <a:blip r:embed="rId3">
            <a:alphaModFix/>
          </a:blip>
          <a:srcRect l="3854" t="18719" r="3928" b="13382"/>
          <a:stretch/>
        </p:blipFill>
        <p:spPr>
          <a:xfrm>
            <a:off x="424495" y="1646061"/>
            <a:ext cx="7279975" cy="301522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55"/>
          <p:cNvSpPr txBox="1">
            <a:spLocks noGrp="1"/>
          </p:cNvSpPr>
          <p:nvPr>
            <p:ph type="title"/>
          </p:nvPr>
        </p:nvSpPr>
        <p:spPr>
          <a:xfrm>
            <a:off x="483513" y="420319"/>
            <a:ext cx="7886700" cy="375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예시</a:t>
            </a:r>
            <a:endParaRPr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452" name="Google Shape;452;p55"/>
          <p:cNvSpPr txBox="1"/>
          <p:nvPr/>
        </p:nvSpPr>
        <p:spPr>
          <a:xfrm>
            <a:off x="483525" y="1218925"/>
            <a:ext cx="37188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1800" dirty="0">
                <a:solidFill>
                  <a:schemeClr val="accent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 SemiBold"/>
              </a:rPr>
              <a:t>Social Proof: 1,500</a:t>
            </a:r>
            <a:r>
              <a:rPr lang="ko-KR" altLang="en-US" sz="1800" dirty="0">
                <a:solidFill>
                  <a:schemeClr val="accent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 SemiBold"/>
              </a:rPr>
              <a:t>개 이상의 고객사</a:t>
            </a:r>
            <a:endParaRPr sz="1800" dirty="0">
              <a:solidFill>
                <a:schemeClr val="accent1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 SemiBold"/>
            </a:endParaRPr>
          </a:p>
        </p:txBody>
      </p:sp>
      <p:cxnSp>
        <p:nvCxnSpPr>
          <p:cNvPr id="453" name="Google Shape;453;p55"/>
          <p:cNvCxnSpPr/>
          <p:nvPr/>
        </p:nvCxnSpPr>
        <p:spPr>
          <a:xfrm>
            <a:off x="220775" y="188550"/>
            <a:ext cx="8718000" cy="47511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6"/>
          <p:cNvSpPr txBox="1"/>
          <p:nvPr/>
        </p:nvSpPr>
        <p:spPr>
          <a:xfrm>
            <a:off x="483525" y="1317575"/>
            <a:ext cx="3705300" cy="29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증거는 다양한 형태가 될 수 있습니다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6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  <a:p>
            <a:pPr marL="365760" lvl="0" indent="-238759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"/>
              <a:buChar char="●"/>
            </a:pP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고객 스토리</a:t>
            </a:r>
            <a:endParaRPr lang="en-US" altLang="ko-KR" sz="16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  <a:p>
            <a:pPr marL="365760" lvl="0" indent="-238759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"/>
              <a:buChar char="●"/>
            </a:pP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동종 업계의 고객사 로고 목록</a:t>
            </a:r>
            <a:endParaRPr lang="en-US" altLang="ko-KR" sz="16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  <a:p>
            <a:pPr marL="365760" lvl="0" indent="-238759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"/>
              <a:buChar char="●"/>
            </a:pP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최신 스터디</a:t>
            </a:r>
            <a:endParaRPr sz="16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  <a:p>
            <a:pPr marL="0" lvl="0" indent="0" algn="l" rtl="0">
              <a:lnSpc>
                <a:spcPct val="114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altLang="ko-KR" sz="1600" dirty="0" err="1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Nascar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 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슬라이드처럼 고객사 로고를 마구 나열하는 것이 아니라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, 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잠재 고객의 흥미를 불러일으킬 수 있는 동종 업계 또는 비슷한 회사 스테이지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/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규모 고객사 로고를 추려서 보여주는 것이 좋은 방법입니다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  <a:endParaRPr lang="en-US" sz="16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  <a:p>
            <a:pPr marL="0" lvl="0" indent="0" algn="l" rtl="0">
              <a:lnSpc>
                <a:spcPct val="114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  <a:p>
            <a:pPr marL="0" lvl="0" indent="0" algn="l" rtl="0">
              <a:lnSpc>
                <a:spcPct val="114000"/>
              </a:lnSpc>
              <a:spcBef>
                <a:spcPts val="1500"/>
              </a:spcBef>
              <a:spcAft>
                <a:spcPts val="1500"/>
              </a:spcAft>
              <a:buNone/>
            </a:pPr>
            <a:endParaRPr sz="16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sp>
        <p:nvSpPr>
          <p:cNvPr id="460" name="Google Shape;460;p56"/>
          <p:cNvSpPr txBox="1">
            <a:spLocks noGrp="1"/>
          </p:cNvSpPr>
          <p:nvPr>
            <p:ph type="title"/>
          </p:nvPr>
        </p:nvSpPr>
        <p:spPr>
          <a:xfrm>
            <a:off x="483513" y="420319"/>
            <a:ext cx="7886700" cy="375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최선의 증거로 대체</a:t>
            </a:r>
            <a:endParaRPr lang="en-US"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461" name="Google Shape;461;p56"/>
          <p:cNvSpPr/>
          <p:nvPr/>
        </p:nvSpPr>
        <p:spPr>
          <a:xfrm>
            <a:off x="4588575" y="1754275"/>
            <a:ext cx="3866700" cy="1100100"/>
          </a:xfrm>
          <a:prstGeom prst="roundRect">
            <a:avLst>
              <a:gd name="adj" fmla="val 8843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18287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[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고객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]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은 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[X]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를 하고 있었습니다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 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하지만 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[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고객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]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은 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[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솔루션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]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을 사용함으로써 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[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중간 목표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]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를 달성하여 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[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원하는 결과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]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를 이끌어낼 수 있었습니다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  <a:endParaRPr lang="en-US" dirty="0">
              <a:solidFill>
                <a:schemeClr val="dk2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sp>
        <p:nvSpPr>
          <p:cNvPr id="462" name="Google Shape;462;p56"/>
          <p:cNvSpPr txBox="1"/>
          <p:nvPr/>
        </p:nvSpPr>
        <p:spPr>
          <a:xfrm>
            <a:off x="4518609" y="1317575"/>
            <a:ext cx="37188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ko-KR" altLang="en-US" sz="1600" dirty="0">
                <a:solidFill>
                  <a:schemeClr val="accent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 SemiBold"/>
              </a:rPr>
              <a:t>예시</a:t>
            </a:r>
            <a:r>
              <a:rPr lang="en-US" sz="1600" dirty="0">
                <a:solidFill>
                  <a:schemeClr val="accent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 SemiBold"/>
              </a:rPr>
              <a:t>:</a:t>
            </a:r>
            <a:endParaRPr sz="1600" dirty="0">
              <a:solidFill>
                <a:schemeClr val="accent1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 SemiBold"/>
            </a:endParaRPr>
          </a:p>
        </p:txBody>
      </p:sp>
      <p:pic>
        <p:nvPicPr>
          <p:cNvPr id="463" name="Google Shape;46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7150" y="-1068099"/>
            <a:ext cx="1880050" cy="188005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56"/>
          <p:cNvSpPr/>
          <p:nvPr/>
        </p:nvSpPr>
        <p:spPr>
          <a:xfrm>
            <a:off x="4588575" y="3027975"/>
            <a:ext cx="3866700" cy="1100100"/>
          </a:xfrm>
          <a:prstGeom prst="roundRect">
            <a:avLst>
              <a:gd name="adj" fmla="val 8843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18287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[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원하는 결과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]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를 얻을 수 있다고 생각해 보세요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 [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일반적으로 고객이 내세우는 거절 이유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] 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때문에 어렵죠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? [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고객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]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이 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[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솔루션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]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을 사용하여 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[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거절 이유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]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를 해결하고 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[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긍정적인 결과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]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를 얻었다고 생각해 보세요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  <a:endParaRPr lang="en-US" dirty="0">
              <a:solidFill>
                <a:schemeClr val="dk2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7"/>
          <p:cNvSpPr/>
          <p:nvPr/>
        </p:nvSpPr>
        <p:spPr>
          <a:xfrm>
            <a:off x="3649975" y="0"/>
            <a:ext cx="5493900" cy="5151900"/>
          </a:xfrm>
          <a:prstGeom prst="rect">
            <a:avLst/>
          </a:prstGeom>
          <a:solidFill>
            <a:srgbClr val="FBF7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pic>
        <p:nvPicPr>
          <p:cNvPr id="471" name="Google Shape;471;p57"/>
          <p:cNvPicPr preferRelativeResize="0"/>
          <p:nvPr/>
        </p:nvPicPr>
        <p:blipFill rotWithShape="1">
          <a:blip r:embed="rId3">
            <a:alphaModFix/>
          </a:blip>
          <a:srcRect l="37460" t="-3766"/>
          <a:stretch/>
        </p:blipFill>
        <p:spPr>
          <a:xfrm flipH="1">
            <a:off x="7866350" y="184175"/>
            <a:ext cx="1277650" cy="211985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57"/>
          <p:cNvSpPr txBox="1">
            <a:spLocks noGrp="1"/>
          </p:cNvSpPr>
          <p:nvPr>
            <p:ph type="title"/>
          </p:nvPr>
        </p:nvSpPr>
        <p:spPr>
          <a:xfrm>
            <a:off x="483517" y="420325"/>
            <a:ext cx="2728500" cy="375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예시</a:t>
            </a:r>
            <a:r>
              <a:rPr lang="en-US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: </a:t>
            </a:r>
            <a:br>
              <a:rPr lang="en-US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</a:br>
            <a:r>
              <a:rPr lang="en-US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How A Top Rep Would Do It</a:t>
            </a:r>
            <a:endParaRPr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473" name="Google Shape;473;p57"/>
          <p:cNvSpPr txBox="1"/>
          <p:nvPr/>
        </p:nvSpPr>
        <p:spPr>
          <a:xfrm>
            <a:off x="487725" y="1973125"/>
            <a:ext cx="27285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1600">
                <a:solidFill>
                  <a:srgbClr val="812AC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 SemiBold"/>
              </a:rPr>
              <a:t>Why it works:</a:t>
            </a:r>
            <a:endParaRPr sz="1600">
              <a:solidFill>
                <a:srgbClr val="812AC1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 SemiBold"/>
            </a:endParaRPr>
          </a:p>
        </p:txBody>
      </p:sp>
      <p:sp>
        <p:nvSpPr>
          <p:cNvPr id="474" name="Google Shape;474;p57"/>
          <p:cNvSpPr txBox="1"/>
          <p:nvPr/>
        </p:nvSpPr>
        <p:spPr>
          <a:xfrm>
            <a:off x="483525" y="2352425"/>
            <a:ext cx="29058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Listing companies in my industry = relevant. Telling me about their results = value. Showing me the momentum behind your business = urgency. It’s so simple, yet so much more powerful than a collection of random logos meant to impress only through sheer volume.</a:t>
            </a:r>
            <a:endParaRPr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sp>
        <p:nvSpPr>
          <p:cNvPr id="475" name="Google Shape;475;p57"/>
          <p:cNvSpPr txBox="1"/>
          <p:nvPr/>
        </p:nvSpPr>
        <p:spPr>
          <a:xfrm>
            <a:off x="4107925" y="3948200"/>
            <a:ext cx="4142700" cy="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“These are all the companies in your space. We work with </a:t>
            </a:r>
            <a:r>
              <a:rPr lang="en-US">
                <a:solidFill>
                  <a:schemeClr val="accent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 Medium"/>
              </a:rPr>
              <a:t>17</a:t>
            </a:r>
            <a:r>
              <a:rPr lang="en-US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 of them: </a:t>
            </a:r>
            <a:r>
              <a:rPr lang="en-US">
                <a:solidFill>
                  <a:schemeClr val="accent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 Medium"/>
              </a:rPr>
              <a:t>Up from 4 just two years ago.</a:t>
            </a:r>
            <a:r>
              <a:rPr lang="en-US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”</a:t>
            </a:r>
            <a:endParaRPr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grpSp>
        <p:nvGrpSpPr>
          <p:cNvPr id="476" name="Google Shape;476;p57"/>
          <p:cNvGrpSpPr/>
          <p:nvPr/>
        </p:nvGrpSpPr>
        <p:grpSpPr>
          <a:xfrm>
            <a:off x="4107925" y="697200"/>
            <a:ext cx="4578000" cy="3006000"/>
            <a:chOff x="4107925" y="1078700"/>
            <a:chExt cx="4578000" cy="3006000"/>
          </a:xfrm>
        </p:grpSpPr>
        <p:sp>
          <p:nvSpPr>
            <p:cNvPr id="477" name="Google Shape;477;p57"/>
            <p:cNvSpPr/>
            <p:nvPr/>
          </p:nvSpPr>
          <p:spPr>
            <a:xfrm>
              <a:off x="4107925" y="1078700"/>
              <a:ext cx="4578000" cy="3006000"/>
            </a:xfrm>
            <a:prstGeom prst="roundRect">
              <a:avLst>
                <a:gd name="adj" fmla="val 2852"/>
              </a:avLst>
            </a:prstGeom>
            <a:solidFill>
              <a:schemeClr val="lt1"/>
            </a:solidFill>
            <a:ln>
              <a:noFill/>
            </a:ln>
            <a:effectLst>
              <a:outerShdw blurRad="271463" dist="85725" dir="5400000" algn="bl" rotWithShape="0">
                <a:schemeClr val="dk2">
                  <a:alpha val="1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pic>
          <p:nvPicPr>
            <p:cNvPr id="478" name="Google Shape;478;p57"/>
            <p:cNvPicPr preferRelativeResize="0"/>
            <p:nvPr/>
          </p:nvPicPr>
          <p:blipFill rotWithShape="1">
            <a:blip r:embed="rId4">
              <a:alphaModFix amt="79000"/>
            </a:blip>
            <a:srcRect l="13379" t="21662" r="42623" b="29114"/>
            <a:stretch/>
          </p:blipFill>
          <p:spPr>
            <a:xfrm>
              <a:off x="4230125" y="1212375"/>
              <a:ext cx="4333599" cy="2727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9" name="Google Shape;479;p57"/>
          <p:cNvGrpSpPr/>
          <p:nvPr/>
        </p:nvGrpSpPr>
        <p:grpSpPr>
          <a:xfrm>
            <a:off x="4196825" y="915750"/>
            <a:ext cx="3849100" cy="2451275"/>
            <a:chOff x="4196825" y="915750"/>
            <a:chExt cx="3849100" cy="2451275"/>
          </a:xfrm>
        </p:grpSpPr>
        <p:sp>
          <p:nvSpPr>
            <p:cNvPr id="480" name="Google Shape;480;p57"/>
            <p:cNvSpPr/>
            <p:nvPr/>
          </p:nvSpPr>
          <p:spPr>
            <a:xfrm>
              <a:off x="4838223" y="986600"/>
              <a:ext cx="268500" cy="921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sp>
          <p:nvSpPr>
            <p:cNvPr id="481" name="Google Shape;481;p57"/>
            <p:cNvSpPr/>
            <p:nvPr/>
          </p:nvSpPr>
          <p:spPr>
            <a:xfrm>
              <a:off x="4898526" y="1638875"/>
              <a:ext cx="402300" cy="921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sp>
          <p:nvSpPr>
            <p:cNvPr id="482" name="Google Shape;482;p57"/>
            <p:cNvSpPr/>
            <p:nvPr/>
          </p:nvSpPr>
          <p:spPr>
            <a:xfrm>
              <a:off x="5744675" y="1426225"/>
              <a:ext cx="322200" cy="1155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sp>
          <p:nvSpPr>
            <p:cNvPr id="483" name="Google Shape;483;p57"/>
            <p:cNvSpPr/>
            <p:nvPr/>
          </p:nvSpPr>
          <p:spPr>
            <a:xfrm>
              <a:off x="4196825" y="1993000"/>
              <a:ext cx="322200" cy="1155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sp>
          <p:nvSpPr>
            <p:cNvPr id="484" name="Google Shape;484;p57"/>
            <p:cNvSpPr/>
            <p:nvPr/>
          </p:nvSpPr>
          <p:spPr>
            <a:xfrm>
              <a:off x="4438000" y="2786700"/>
              <a:ext cx="322200" cy="1155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sp>
          <p:nvSpPr>
            <p:cNvPr id="485" name="Google Shape;485;p57"/>
            <p:cNvSpPr/>
            <p:nvPr/>
          </p:nvSpPr>
          <p:spPr>
            <a:xfrm>
              <a:off x="4876525" y="3120000"/>
              <a:ext cx="322200" cy="1155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sp>
          <p:nvSpPr>
            <p:cNvPr id="486" name="Google Shape;486;p57"/>
            <p:cNvSpPr/>
            <p:nvPr/>
          </p:nvSpPr>
          <p:spPr>
            <a:xfrm>
              <a:off x="6696300" y="1523375"/>
              <a:ext cx="322200" cy="1155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sp>
          <p:nvSpPr>
            <p:cNvPr id="487" name="Google Shape;487;p57"/>
            <p:cNvSpPr/>
            <p:nvPr/>
          </p:nvSpPr>
          <p:spPr>
            <a:xfrm>
              <a:off x="7134825" y="1877500"/>
              <a:ext cx="322200" cy="1155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sp>
          <p:nvSpPr>
            <p:cNvPr id="488" name="Google Shape;488;p57"/>
            <p:cNvSpPr/>
            <p:nvPr/>
          </p:nvSpPr>
          <p:spPr>
            <a:xfrm>
              <a:off x="6767600" y="2440975"/>
              <a:ext cx="322200" cy="1155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sp>
          <p:nvSpPr>
            <p:cNvPr id="489" name="Google Shape;489;p57"/>
            <p:cNvSpPr/>
            <p:nvPr/>
          </p:nvSpPr>
          <p:spPr>
            <a:xfrm>
              <a:off x="7636950" y="2304025"/>
              <a:ext cx="322200" cy="1155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sp>
          <p:nvSpPr>
            <p:cNvPr id="490" name="Google Shape;490;p57"/>
            <p:cNvSpPr/>
            <p:nvPr/>
          </p:nvSpPr>
          <p:spPr>
            <a:xfrm>
              <a:off x="7718000" y="1407875"/>
              <a:ext cx="247800" cy="1155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sp>
          <p:nvSpPr>
            <p:cNvPr id="491" name="Google Shape;491;p57"/>
            <p:cNvSpPr/>
            <p:nvPr/>
          </p:nvSpPr>
          <p:spPr>
            <a:xfrm>
              <a:off x="7189650" y="2701450"/>
              <a:ext cx="247800" cy="1155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sp>
          <p:nvSpPr>
            <p:cNvPr id="492" name="Google Shape;492;p57"/>
            <p:cNvSpPr/>
            <p:nvPr/>
          </p:nvSpPr>
          <p:spPr>
            <a:xfrm>
              <a:off x="6993450" y="3172850"/>
              <a:ext cx="247800" cy="1155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sp>
          <p:nvSpPr>
            <p:cNvPr id="493" name="Google Shape;493;p57"/>
            <p:cNvSpPr/>
            <p:nvPr/>
          </p:nvSpPr>
          <p:spPr>
            <a:xfrm>
              <a:off x="5317325" y="2080825"/>
              <a:ext cx="247800" cy="1155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sp>
          <p:nvSpPr>
            <p:cNvPr id="494" name="Google Shape;494;p57"/>
            <p:cNvSpPr/>
            <p:nvPr/>
          </p:nvSpPr>
          <p:spPr>
            <a:xfrm>
              <a:off x="7798125" y="915750"/>
              <a:ext cx="247800" cy="1155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sp>
          <p:nvSpPr>
            <p:cNvPr id="495" name="Google Shape;495;p57"/>
            <p:cNvSpPr/>
            <p:nvPr/>
          </p:nvSpPr>
          <p:spPr>
            <a:xfrm>
              <a:off x="6002475" y="2556475"/>
              <a:ext cx="247800" cy="1155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sp>
          <p:nvSpPr>
            <p:cNvPr id="496" name="Google Shape;496;p57"/>
            <p:cNvSpPr/>
            <p:nvPr/>
          </p:nvSpPr>
          <p:spPr>
            <a:xfrm>
              <a:off x="5687900" y="3251525"/>
              <a:ext cx="247800" cy="1155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8"/>
          <p:cNvSpPr txBox="1">
            <a:spLocks noGrp="1"/>
          </p:cNvSpPr>
          <p:nvPr>
            <p:ph type="title"/>
          </p:nvPr>
        </p:nvSpPr>
        <p:spPr>
          <a:xfrm>
            <a:off x="483528" y="1370350"/>
            <a:ext cx="4758000" cy="9918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latin typeface="Barlow"/>
                <a:ea typeface="Barlow"/>
                <a:cs typeface="Barlow"/>
                <a:sym typeface="Barlow"/>
              </a:rPr>
              <a:t>Want more?</a:t>
            </a:r>
            <a:endParaRPr sz="4000" b="1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03" name="Google Shape;503;p58"/>
          <p:cNvSpPr txBox="1"/>
          <p:nvPr/>
        </p:nvSpPr>
        <p:spPr>
          <a:xfrm>
            <a:off x="517550" y="2520225"/>
            <a:ext cx="4448400" cy="7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u="sng">
                <a:solidFill>
                  <a:srgbClr val="F7CD05"/>
                </a:solid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Follow Gong on LinkedIn</a:t>
            </a:r>
            <a:r>
              <a:rPr lang="en-US" sz="2400">
                <a:solidFill>
                  <a:srgbClr val="F7CD05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4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for more data-backed sales tips.</a:t>
            </a:r>
            <a:endParaRPr sz="24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4"/>
          <p:cNvSpPr txBox="1"/>
          <p:nvPr/>
        </p:nvSpPr>
        <p:spPr>
          <a:xfrm>
            <a:off x="483525" y="1290250"/>
            <a:ext cx="535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ko-KR" altLang="en-US" sz="20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고객사는 자신의 비즈니스</a:t>
            </a:r>
            <a:r>
              <a:rPr lang="en-US" altLang="ko-KR" sz="20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(</a:t>
            </a:r>
            <a:r>
              <a:rPr lang="ko-KR" altLang="en-US" sz="20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고객사가 가진 문제</a:t>
            </a:r>
            <a:r>
              <a:rPr lang="en-US" altLang="ko-KR" sz="20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)</a:t>
            </a:r>
            <a:r>
              <a:rPr lang="ko-KR" altLang="en-US" sz="20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에만 관심이 있지</a:t>
            </a:r>
            <a:r>
              <a:rPr lang="en-US" altLang="ko-KR" sz="20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,</a:t>
            </a:r>
            <a:r>
              <a:rPr lang="ko-KR" altLang="en-US" sz="20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 우리 회사에는 관심이 없습니다</a:t>
            </a:r>
            <a:r>
              <a:rPr lang="en-US" altLang="ko-KR" sz="20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ko-KR" altLang="en-US" sz="20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회사 연혁</a:t>
            </a:r>
            <a:r>
              <a:rPr lang="en-US" altLang="ko-KR" sz="20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, </a:t>
            </a:r>
            <a:r>
              <a:rPr lang="ko-KR" altLang="en-US" sz="20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팀 소개 및 우리 회사에 관한 내용이 담긴 슬라이드로 시작하면 관심을 끄는 데 실패할 확률이 높습니다</a:t>
            </a:r>
            <a:r>
              <a:rPr lang="en-US" altLang="ko-KR" sz="20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  <a:endParaRPr sz="20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sp>
        <p:nvSpPr>
          <p:cNvPr id="207" name="Google Shape;207;p34"/>
          <p:cNvSpPr txBox="1"/>
          <p:nvPr/>
        </p:nvSpPr>
        <p:spPr>
          <a:xfrm>
            <a:off x="483525" y="388744"/>
            <a:ext cx="6222300" cy="5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ko-KR" altLang="en-US" sz="2800" b="1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삭제</a:t>
            </a:r>
            <a:r>
              <a:rPr lang="en-US" altLang="ko-KR" sz="2800" b="1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: </a:t>
            </a:r>
            <a:r>
              <a:rPr lang="ko-KR" altLang="en-US" sz="2800" b="1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회사 소개 장표</a:t>
            </a:r>
            <a:endParaRPr sz="2800" b="1" dirty="0">
              <a:solidFill>
                <a:schemeClr val="dk2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pic>
        <p:nvPicPr>
          <p:cNvPr id="208" name="Google Shape;20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2600" y="1795150"/>
            <a:ext cx="2075174" cy="2075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5"/>
          <p:cNvSpPr/>
          <p:nvPr/>
        </p:nvSpPr>
        <p:spPr>
          <a:xfrm>
            <a:off x="1005213" y="2037600"/>
            <a:ext cx="1336500" cy="1336500"/>
          </a:xfrm>
          <a:prstGeom prst="ellipse">
            <a:avLst/>
          </a:prstGeom>
          <a:solidFill>
            <a:srgbClr val="812AC1">
              <a:alpha val="3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215" name="Google Shape;215;p35"/>
          <p:cNvSpPr txBox="1"/>
          <p:nvPr/>
        </p:nvSpPr>
        <p:spPr>
          <a:xfrm>
            <a:off x="635925" y="3643900"/>
            <a:ext cx="20751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18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2015 </a:t>
            </a:r>
            <a:r>
              <a:rPr lang="ko-KR" altLang="en-US" sz="18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법인설립</a:t>
            </a:r>
            <a:endParaRPr sz="18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sp>
        <p:nvSpPr>
          <p:cNvPr id="216" name="Google Shape;216;p35"/>
          <p:cNvSpPr txBox="1"/>
          <p:nvPr/>
        </p:nvSpPr>
        <p:spPr>
          <a:xfrm>
            <a:off x="483525" y="388744"/>
            <a:ext cx="6222300" cy="5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ko-KR" altLang="en-US" sz="2800" b="1" dirty="0">
                <a:solidFill>
                  <a:srgbClr val="321559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예시</a:t>
            </a:r>
            <a:endParaRPr sz="2800" b="1" dirty="0">
              <a:solidFill>
                <a:srgbClr val="321559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sp>
        <p:nvSpPr>
          <p:cNvPr id="217" name="Google Shape;217;p35"/>
          <p:cNvSpPr txBox="1"/>
          <p:nvPr/>
        </p:nvSpPr>
        <p:spPr>
          <a:xfrm>
            <a:off x="3332625" y="3643900"/>
            <a:ext cx="20751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ko-KR" altLang="en-US" sz="18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투자유치</a:t>
            </a:r>
            <a:r>
              <a:rPr lang="en-US" altLang="ko-KR" sz="18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: </a:t>
            </a:r>
            <a:r>
              <a:rPr lang="ko-KR" altLang="en-US" sz="18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총 </a:t>
            </a:r>
            <a:r>
              <a:rPr lang="en-US" altLang="ko-KR" sz="18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200</a:t>
            </a:r>
            <a:r>
              <a:rPr lang="ko-KR" altLang="en-US" sz="18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억</a:t>
            </a:r>
            <a:endParaRPr sz="18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sp>
        <p:nvSpPr>
          <p:cNvPr id="218" name="Google Shape;218;p35"/>
          <p:cNvSpPr txBox="1"/>
          <p:nvPr/>
        </p:nvSpPr>
        <p:spPr>
          <a:xfrm>
            <a:off x="6029325" y="3643900"/>
            <a:ext cx="21840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ko-KR" altLang="en-US" sz="18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고객사 </a:t>
            </a:r>
            <a:r>
              <a:rPr lang="en-US" sz="18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1,000+</a:t>
            </a:r>
            <a:endParaRPr sz="18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pic>
        <p:nvPicPr>
          <p:cNvPr id="219" name="Google Shape;21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5250" y="2407625"/>
            <a:ext cx="596450" cy="59644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5"/>
          <p:cNvSpPr/>
          <p:nvPr/>
        </p:nvSpPr>
        <p:spPr>
          <a:xfrm>
            <a:off x="3701913" y="2037600"/>
            <a:ext cx="1336500" cy="1336500"/>
          </a:xfrm>
          <a:prstGeom prst="ellipse">
            <a:avLst/>
          </a:prstGeom>
          <a:solidFill>
            <a:srgbClr val="812AC1">
              <a:alpha val="3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221" name="Google Shape;221;p35"/>
          <p:cNvSpPr/>
          <p:nvPr/>
        </p:nvSpPr>
        <p:spPr>
          <a:xfrm>
            <a:off x="6453063" y="2037600"/>
            <a:ext cx="1336500" cy="1336500"/>
          </a:xfrm>
          <a:prstGeom prst="ellipse">
            <a:avLst/>
          </a:prstGeom>
          <a:solidFill>
            <a:srgbClr val="812AC1">
              <a:alpha val="3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pic>
        <p:nvPicPr>
          <p:cNvPr id="222" name="Google Shape;22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1950" y="2407625"/>
            <a:ext cx="596450" cy="59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3100" y="2407625"/>
            <a:ext cx="596449" cy="59644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5"/>
          <p:cNvSpPr txBox="1"/>
          <p:nvPr/>
        </p:nvSpPr>
        <p:spPr>
          <a:xfrm>
            <a:off x="483525" y="1317575"/>
            <a:ext cx="37188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ko-KR" altLang="en-US" sz="1800" dirty="0">
                <a:solidFill>
                  <a:schemeClr val="accent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 SemiBold"/>
              </a:rPr>
              <a:t>회사명</a:t>
            </a:r>
            <a:endParaRPr sz="1800" dirty="0">
              <a:solidFill>
                <a:schemeClr val="accent1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 SemiBold"/>
            </a:endParaRPr>
          </a:p>
        </p:txBody>
      </p:sp>
      <p:cxnSp>
        <p:nvCxnSpPr>
          <p:cNvPr id="225" name="Google Shape;225;p35"/>
          <p:cNvCxnSpPr/>
          <p:nvPr/>
        </p:nvCxnSpPr>
        <p:spPr>
          <a:xfrm>
            <a:off x="220775" y="188550"/>
            <a:ext cx="8156700" cy="4314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6"/>
          <p:cNvSpPr txBox="1"/>
          <p:nvPr/>
        </p:nvSpPr>
        <p:spPr>
          <a:xfrm>
            <a:off x="483524" y="1317575"/>
            <a:ext cx="3767527" cy="29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Nexus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는 고객이 주요 문제나 기회에 대해 생각하고 느끼는 방식을 변화시키는 인사이트로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, 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결국 우리 서비스로 귀결될 수 있습니다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altLang="ko-KR" sz="16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세일즈에서 경쟁 상대는 타사가 아니라 고객의 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‘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현상 유지 경향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’ 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입니다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 Nexus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로 시작하면 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‘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기존에 항상 해왔던 방식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’</a:t>
            </a:r>
            <a:r>
              <a:rPr lang="ko-KR" altLang="en-US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을 유지하려는 관념을 깰 수 있습니다</a:t>
            </a:r>
            <a:r>
              <a:rPr lang="en-US" altLang="ko-KR" sz="16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  <a:endParaRPr sz="16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sp>
        <p:nvSpPr>
          <p:cNvPr id="232" name="Google Shape;232;p36"/>
          <p:cNvSpPr txBox="1">
            <a:spLocks noGrp="1"/>
          </p:cNvSpPr>
          <p:nvPr>
            <p:ph type="title"/>
          </p:nvPr>
        </p:nvSpPr>
        <p:spPr>
          <a:xfrm>
            <a:off x="483513" y="420319"/>
            <a:ext cx="7886700" cy="375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Nexus 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장표로 대체</a:t>
            </a:r>
            <a:endParaRPr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233" name="Google Shape;233;p36"/>
          <p:cNvSpPr/>
          <p:nvPr/>
        </p:nvSpPr>
        <p:spPr>
          <a:xfrm>
            <a:off x="4588575" y="1648475"/>
            <a:ext cx="3866700" cy="1034900"/>
          </a:xfrm>
          <a:prstGeom prst="roundRect">
            <a:avLst>
              <a:gd name="adj" fmla="val 8843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18287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포스트 코로나 시대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,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 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[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비즈니스 미팅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]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을 하는 방식이 바뀌었습니다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 [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화상회의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]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를 생각해 보세요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 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기존의 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[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대면미팅에서 줌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,</a:t>
            </a:r>
            <a:r>
              <a:rPr lang="ko-KR" altLang="en-US" dirty="0" err="1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구글밋을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 활용한 화상회의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]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로 바뀌었습니다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  <a:endParaRPr dirty="0">
              <a:solidFill>
                <a:schemeClr val="dk2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sp>
        <p:nvSpPr>
          <p:cNvPr id="234" name="Google Shape;234;p36"/>
          <p:cNvSpPr txBox="1"/>
          <p:nvPr/>
        </p:nvSpPr>
        <p:spPr>
          <a:xfrm>
            <a:off x="4518609" y="1317575"/>
            <a:ext cx="37188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ko-KR" altLang="en-US" sz="1600" dirty="0">
                <a:solidFill>
                  <a:schemeClr val="accent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 SemiBold"/>
              </a:rPr>
              <a:t>예시</a:t>
            </a:r>
            <a:r>
              <a:rPr lang="en-US" sz="1600" dirty="0">
                <a:solidFill>
                  <a:schemeClr val="accent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 SemiBold"/>
              </a:rPr>
              <a:t>:</a:t>
            </a:r>
            <a:endParaRPr sz="1600" dirty="0">
              <a:solidFill>
                <a:schemeClr val="accent1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 SemiBold"/>
            </a:endParaRPr>
          </a:p>
        </p:txBody>
      </p:sp>
      <p:sp>
        <p:nvSpPr>
          <p:cNvPr id="235" name="Google Shape;235;p36"/>
          <p:cNvSpPr/>
          <p:nvPr/>
        </p:nvSpPr>
        <p:spPr>
          <a:xfrm>
            <a:off x="4588575" y="2821074"/>
            <a:ext cx="3866700" cy="1657063"/>
          </a:xfrm>
          <a:prstGeom prst="roundRect">
            <a:avLst>
              <a:gd name="adj" fmla="val 8843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18287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VP of Sales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들과 이야기를 나누다 보면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, 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확정적인 딜의 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53%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가 성사되지 않는다는 통계에 놀라는 경우가 많습니다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ko-KR" dirty="0">
              <a:solidFill>
                <a:schemeClr val="dk2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이는 기업들이 성공할 수 있는 딜을 절반이나 놓치고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, </a:t>
            </a:r>
            <a:r>
              <a:rPr lang="ko-KR" altLang="en-US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그만큼 막대한 매출 손실을 입고 있다는 뜻입니다</a:t>
            </a:r>
            <a:r>
              <a:rPr lang="en-US" altLang="ko-KR" dirty="0">
                <a:solidFill>
                  <a:schemeClr val="dk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.</a:t>
            </a:r>
          </a:p>
        </p:txBody>
      </p:sp>
      <p:pic>
        <p:nvPicPr>
          <p:cNvPr id="236" name="Google Shape;236;p36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7510400" y="-816600"/>
            <a:ext cx="2028375" cy="202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7"/>
          <p:cNvSpPr/>
          <p:nvPr/>
        </p:nvSpPr>
        <p:spPr>
          <a:xfrm>
            <a:off x="3649975" y="0"/>
            <a:ext cx="5493900" cy="5151900"/>
          </a:xfrm>
          <a:prstGeom prst="rect">
            <a:avLst/>
          </a:prstGeom>
          <a:solidFill>
            <a:srgbClr val="FBF7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243" name="Google Shape;243;p37"/>
          <p:cNvSpPr txBox="1">
            <a:spLocks noGrp="1"/>
          </p:cNvSpPr>
          <p:nvPr>
            <p:ph type="title"/>
          </p:nvPr>
        </p:nvSpPr>
        <p:spPr>
          <a:xfrm>
            <a:off x="483517" y="420325"/>
            <a:ext cx="3035400" cy="375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예시</a:t>
            </a:r>
            <a:r>
              <a:rPr lang="en-US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: Zuora</a:t>
            </a:r>
            <a:endParaRPr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pic>
        <p:nvPicPr>
          <p:cNvPr id="244" name="Google Shape;24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9150" y="326150"/>
            <a:ext cx="917275" cy="19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7"/>
          <p:cNvPicPr preferRelativeResize="0"/>
          <p:nvPr/>
        </p:nvPicPr>
        <p:blipFill rotWithShape="1">
          <a:blip r:embed="rId4">
            <a:alphaModFix/>
          </a:blip>
          <a:srcRect l="24259"/>
          <a:stretch/>
        </p:blipFill>
        <p:spPr>
          <a:xfrm>
            <a:off x="3649975" y="2657225"/>
            <a:ext cx="1547325" cy="20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7"/>
          <p:cNvSpPr txBox="1"/>
          <p:nvPr/>
        </p:nvSpPr>
        <p:spPr>
          <a:xfrm>
            <a:off x="487725" y="1585050"/>
            <a:ext cx="27285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ko-KR" altLang="en-US" sz="1600" dirty="0">
                <a:solidFill>
                  <a:srgbClr val="812AC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 SemiBold"/>
              </a:rPr>
              <a:t>효과적인 이유</a:t>
            </a:r>
            <a:r>
              <a:rPr lang="en-US" altLang="ko-KR" sz="1600" dirty="0">
                <a:solidFill>
                  <a:srgbClr val="812AC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 SemiBold"/>
              </a:rPr>
              <a:t>:</a:t>
            </a:r>
            <a:endParaRPr sz="1600" dirty="0">
              <a:solidFill>
                <a:srgbClr val="812AC1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 SemiBold"/>
            </a:endParaRPr>
          </a:p>
        </p:txBody>
      </p:sp>
      <p:sp>
        <p:nvSpPr>
          <p:cNvPr id="247" name="Google Shape;247;p37"/>
          <p:cNvSpPr txBox="1"/>
          <p:nvPr/>
        </p:nvSpPr>
        <p:spPr>
          <a:xfrm>
            <a:off x="483525" y="1964350"/>
            <a:ext cx="29058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l"/>
            <a:r>
              <a:rPr lang="ko-KR" altLang="en-US" b="0" i="0" dirty="0">
                <a:solidFill>
                  <a:srgbClr val="000000"/>
                </a:solidFill>
                <a:effectLst/>
                <a:latin typeface="noto"/>
              </a:rPr>
              <a:t>모든 것은 고객에 대한 것입니다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noto"/>
              </a:rPr>
              <a:t>. Zuora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noto"/>
              </a:rPr>
              <a:t>는 잠재고객에게 부정할 수 없는 변화를 제시합니다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noto"/>
              </a:rPr>
              <a:t>.</a:t>
            </a:r>
            <a:endParaRPr lang="en-US" altLang="ko-KR" dirty="0">
              <a:latin typeface="noto"/>
            </a:endParaRPr>
          </a:p>
          <a:p>
            <a:pPr algn="l"/>
            <a:endParaRPr lang="en-US" altLang="ko-KR" b="0" i="0" dirty="0">
              <a:solidFill>
                <a:srgbClr val="000000"/>
              </a:solidFill>
              <a:effectLst/>
              <a:latin typeface="noto"/>
            </a:endParaRPr>
          </a:p>
          <a:p>
            <a:pPr algn="l"/>
            <a:r>
              <a:rPr lang="ko-KR" altLang="en-US" b="0" i="0" dirty="0">
                <a:solidFill>
                  <a:srgbClr val="000000"/>
                </a:solidFill>
                <a:effectLst/>
                <a:latin typeface="noto"/>
              </a:rPr>
              <a:t>그들의 </a:t>
            </a:r>
            <a:r>
              <a:rPr lang="ko-KR" altLang="en-US" b="0" i="0" dirty="0" err="1">
                <a:solidFill>
                  <a:srgbClr val="000000"/>
                </a:solidFill>
                <a:effectLst/>
                <a:latin typeface="noto"/>
              </a:rPr>
              <a:t>프로덕트에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noto"/>
              </a:rPr>
              <a:t> 의존하는 것이 아니라 그들의 제품이 주요한 방식으로 해결하는 것입니다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noto"/>
              </a:rPr>
              <a:t>.</a:t>
            </a:r>
          </a:p>
          <a:p>
            <a:br>
              <a:rPr lang="en-US" altLang="ko-KR" b="0" i="0" dirty="0">
                <a:solidFill>
                  <a:srgbClr val="000000"/>
                </a:solidFill>
                <a:effectLst/>
                <a:latin typeface="noto"/>
              </a:rPr>
            </a:br>
            <a:endParaRPr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pic>
        <p:nvPicPr>
          <p:cNvPr id="248" name="Google Shape;24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95900" y="1368050"/>
            <a:ext cx="4202050" cy="2415800"/>
          </a:xfrm>
          <a:prstGeom prst="rect">
            <a:avLst/>
          </a:prstGeom>
          <a:noFill/>
          <a:ln>
            <a:noFill/>
          </a:ln>
          <a:effectLst>
            <a:outerShdw blurRad="214313" dist="66675" dir="5400000" algn="bl" rotWithShape="0">
              <a:schemeClr val="dk2">
                <a:alpha val="30000"/>
              </a:scheme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8"/>
          <p:cNvSpPr txBox="1">
            <a:spLocks noGrp="1"/>
          </p:cNvSpPr>
          <p:nvPr>
            <p:ph type="title"/>
          </p:nvPr>
        </p:nvSpPr>
        <p:spPr>
          <a:xfrm>
            <a:off x="483528" y="1370350"/>
            <a:ext cx="4758000" cy="9918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Slide 2</a:t>
            </a:r>
            <a:endParaRPr sz="4000" b="1"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sp>
        <p:nvSpPr>
          <p:cNvPr id="255" name="Google Shape;255;p38"/>
          <p:cNvSpPr txBox="1">
            <a:spLocks noGrp="1"/>
          </p:cNvSpPr>
          <p:nvPr>
            <p:ph type="body" idx="1"/>
          </p:nvPr>
        </p:nvSpPr>
        <p:spPr>
          <a:xfrm>
            <a:off x="483525" y="2398425"/>
            <a:ext cx="4304400" cy="1163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ko-KR" altLang="en-US" sz="240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기능 소개 말고</a:t>
            </a:r>
            <a:r>
              <a:rPr lang="en-US" altLang="ko-KR" sz="240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,</a:t>
            </a: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ko-KR" altLang="en-US" sz="240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고객의 </a:t>
            </a:r>
            <a:r>
              <a:rPr lang="en-US" altLang="ko-KR" sz="240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‘</a:t>
            </a:r>
            <a:r>
              <a:rPr lang="ko-KR" altLang="en-US" sz="240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문제</a:t>
            </a:r>
            <a:r>
              <a:rPr lang="en-US" altLang="ko-KR" sz="240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’ </a:t>
            </a:r>
            <a:r>
              <a:rPr lang="ko-KR" altLang="en-US" sz="240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슬라이드로</a:t>
            </a:r>
            <a:endParaRPr sz="2400"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9"/>
          <p:cNvSpPr txBox="1">
            <a:spLocks noGrp="1"/>
          </p:cNvSpPr>
          <p:nvPr>
            <p:ph type="title"/>
          </p:nvPr>
        </p:nvSpPr>
        <p:spPr>
          <a:xfrm>
            <a:off x="483525" y="420325"/>
            <a:ext cx="3087900" cy="1011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70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삭제</a:t>
            </a:r>
            <a:r>
              <a:rPr lang="en-US" sz="270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: </a:t>
            </a:r>
            <a:r>
              <a:rPr lang="ko-KR" altLang="en-US" sz="270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기능 소개 장표</a:t>
            </a:r>
            <a:endParaRPr sz="2700"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pic>
        <p:nvPicPr>
          <p:cNvPr id="262" name="Google Shape;26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00" y="530049"/>
            <a:ext cx="1062100" cy="23012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9"/>
          <p:cNvSpPr/>
          <p:nvPr/>
        </p:nvSpPr>
        <p:spPr>
          <a:xfrm>
            <a:off x="3649975" y="0"/>
            <a:ext cx="5493900" cy="5151900"/>
          </a:xfrm>
          <a:prstGeom prst="rect">
            <a:avLst/>
          </a:prstGeom>
          <a:solidFill>
            <a:srgbClr val="FBF7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pic>
        <p:nvPicPr>
          <p:cNvPr id="264" name="Google Shape;264;p39"/>
          <p:cNvPicPr preferRelativeResize="0"/>
          <p:nvPr/>
        </p:nvPicPr>
        <p:blipFill rotWithShape="1">
          <a:blip r:embed="rId4">
            <a:alphaModFix/>
          </a:blip>
          <a:srcRect l="24259"/>
          <a:stretch/>
        </p:blipFill>
        <p:spPr>
          <a:xfrm>
            <a:off x="3649975" y="2657225"/>
            <a:ext cx="1547325" cy="20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9"/>
          <p:cNvSpPr txBox="1"/>
          <p:nvPr/>
        </p:nvSpPr>
        <p:spPr>
          <a:xfrm>
            <a:off x="483525" y="1504900"/>
            <a:ext cx="29058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altLang="en-US" dirty="0">
                <a:latin typeface="noto"/>
              </a:rPr>
              <a:t>세일즈맨은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noto"/>
              </a:rPr>
              <a:t> 일반적으로 가치 제안과 제품 기능 소개의 두 가지 유형의 주제에 중점을 둡니다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noto"/>
              </a:rPr>
              <a:t>.</a:t>
            </a:r>
            <a:br>
              <a:rPr lang="ko-KR" altLang="en-US" dirty="0"/>
            </a:br>
            <a:br>
              <a:rPr lang="ko-KR" altLang="en-US" dirty="0"/>
            </a:br>
            <a:r>
              <a:rPr lang="ko-KR" altLang="en-US" dirty="0"/>
              <a:t>가치 제안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noto"/>
              </a:rPr>
              <a:t>의 주제는 디스커버리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noto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noto"/>
              </a:rPr>
              <a:t>비즈니스 임팩트 및 사용 사례와 같은 것들입니다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noto"/>
              </a:rPr>
              <a:t>.</a:t>
            </a:r>
            <a:br>
              <a:rPr lang="ko-KR" altLang="en-US" dirty="0"/>
            </a:br>
            <a:br>
              <a:rPr lang="ko-KR" altLang="en-US" dirty="0"/>
            </a:br>
            <a:r>
              <a:rPr lang="ko-KR" altLang="en-US" b="0" i="0" dirty="0">
                <a:solidFill>
                  <a:srgbClr val="000000"/>
                </a:solidFill>
                <a:effectLst/>
                <a:latin typeface="noto"/>
              </a:rPr>
              <a:t>제품 기능은 제품에 대한 모든 것과 동작하는 방식에 관한 것입니다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noto"/>
              </a:rPr>
              <a:t>.</a:t>
            </a:r>
            <a:endParaRPr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pic>
        <p:nvPicPr>
          <p:cNvPr id="266" name="Google Shape;26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9275" y="1411175"/>
            <a:ext cx="4435299" cy="232114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9"/>
          <p:cNvSpPr txBox="1"/>
          <p:nvPr/>
        </p:nvSpPr>
        <p:spPr>
          <a:xfrm>
            <a:off x="483525" y="3714700"/>
            <a:ext cx="2905800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ko-KR" altLang="en-US" dirty="0">
                <a:solidFill>
                  <a:schemeClr val="accent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 SemiBold"/>
              </a:rPr>
              <a:t>판매자가 제품 기능에 집중하면 고객으로부터 추가적인 문의를 받을 가능성이 현저히 낮아집니다</a:t>
            </a:r>
            <a:r>
              <a:rPr lang="en-US" altLang="ko-KR" dirty="0">
                <a:solidFill>
                  <a:schemeClr val="accent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 SemiBold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0"/>
          <p:cNvSpPr/>
          <p:nvPr/>
        </p:nvSpPr>
        <p:spPr>
          <a:xfrm>
            <a:off x="3701913" y="2037600"/>
            <a:ext cx="1336500" cy="1336500"/>
          </a:xfrm>
          <a:prstGeom prst="ellipse">
            <a:avLst/>
          </a:prstGeom>
          <a:solidFill>
            <a:srgbClr val="812AC1">
              <a:alpha val="3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pic>
        <p:nvPicPr>
          <p:cNvPr id="274" name="Google Shape;27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1944" y="2422175"/>
            <a:ext cx="596450" cy="596449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0"/>
          <p:cNvSpPr/>
          <p:nvPr/>
        </p:nvSpPr>
        <p:spPr>
          <a:xfrm>
            <a:off x="1005213" y="2037600"/>
            <a:ext cx="1336500" cy="1336500"/>
          </a:xfrm>
          <a:prstGeom prst="ellipse">
            <a:avLst/>
          </a:prstGeom>
          <a:solidFill>
            <a:srgbClr val="812AC1">
              <a:alpha val="3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276" name="Google Shape;276;p40"/>
          <p:cNvSpPr txBox="1"/>
          <p:nvPr/>
        </p:nvSpPr>
        <p:spPr>
          <a:xfrm>
            <a:off x="635925" y="3643900"/>
            <a:ext cx="20751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ko-KR" altLang="en-US" sz="1800" dirty="0" err="1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파워풀한</a:t>
            </a:r>
            <a:r>
              <a:rPr lang="ko-KR" altLang="en-US" sz="18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 </a:t>
            </a:r>
            <a:r>
              <a:rPr lang="en-US" altLang="ko-KR" sz="18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AI </a:t>
            </a:r>
            <a:r>
              <a:rPr lang="ko-KR" altLang="en-US" sz="18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알고리즘</a:t>
            </a:r>
            <a:endParaRPr sz="18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sp>
        <p:nvSpPr>
          <p:cNvPr id="277" name="Google Shape;277;p40"/>
          <p:cNvSpPr txBox="1"/>
          <p:nvPr/>
        </p:nvSpPr>
        <p:spPr>
          <a:xfrm>
            <a:off x="483525" y="388744"/>
            <a:ext cx="6222300" cy="5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ko-KR" altLang="en-US" sz="2800" b="1" dirty="0">
                <a:solidFill>
                  <a:srgbClr val="321559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예시</a:t>
            </a:r>
            <a:endParaRPr sz="2800" b="1" dirty="0">
              <a:solidFill>
                <a:srgbClr val="321559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sp>
        <p:nvSpPr>
          <p:cNvPr id="278" name="Google Shape;278;p40"/>
          <p:cNvSpPr txBox="1"/>
          <p:nvPr/>
        </p:nvSpPr>
        <p:spPr>
          <a:xfrm>
            <a:off x="3332625" y="3643900"/>
            <a:ext cx="20751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18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SaaS </a:t>
            </a:r>
            <a:r>
              <a:rPr lang="ko-KR" altLang="en-US" sz="18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플랫폼</a:t>
            </a:r>
            <a:endParaRPr sz="18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sp>
        <p:nvSpPr>
          <p:cNvPr id="279" name="Google Shape;279;p40"/>
          <p:cNvSpPr txBox="1"/>
          <p:nvPr/>
        </p:nvSpPr>
        <p:spPr>
          <a:xfrm>
            <a:off x="6029325" y="3643900"/>
            <a:ext cx="21840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ko-KR" altLang="en-US" sz="1800" dirty="0">
                <a:solidFill>
                  <a:srgbClr val="262626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"/>
              </a:rPr>
              <a:t>생산성 향상</a:t>
            </a:r>
            <a:endParaRPr sz="1800" dirty="0">
              <a:solidFill>
                <a:srgbClr val="262626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"/>
            </a:endParaRPr>
          </a:p>
        </p:txBody>
      </p:sp>
      <p:sp>
        <p:nvSpPr>
          <p:cNvPr id="280" name="Google Shape;280;p40"/>
          <p:cNvSpPr/>
          <p:nvPr/>
        </p:nvSpPr>
        <p:spPr>
          <a:xfrm>
            <a:off x="6453063" y="2037600"/>
            <a:ext cx="1336500" cy="1336500"/>
          </a:xfrm>
          <a:prstGeom prst="ellipse">
            <a:avLst/>
          </a:prstGeom>
          <a:solidFill>
            <a:srgbClr val="812AC1">
              <a:alpha val="3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281" name="Google Shape;281;p40"/>
          <p:cNvSpPr txBox="1"/>
          <p:nvPr/>
        </p:nvSpPr>
        <p:spPr>
          <a:xfrm>
            <a:off x="483525" y="1317575"/>
            <a:ext cx="37188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ko-KR" altLang="en-US" sz="1800" dirty="0">
                <a:solidFill>
                  <a:schemeClr val="accent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Barlow SemiBold"/>
              </a:rPr>
              <a:t>다양한 기능</a:t>
            </a:r>
            <a:endParaRPr sz="1800" dirty="0">
              <a:solidFill>
                <a:schemeClr val="accent1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Barlow SemiBold"/>
            </a:endParaRPr>
          </a:p>
        </p:txBody>
      </p:sp>
      <p:cxnSp>
        <p:nvCxnSpPr>
          <p:cNvPr id="282" name="Google Shape;282;p40"/>
          <p:cNvCxnSpPr/>
          <p:nvPr/>
        </p:nvCxnSpPr>
        <p:spPr>
          <a:xfrm>
            <a:off x="220775" y="188550"/>
            <a:ext cx="8671800" cy="4692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83" name="Google Shape;28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3100" y="2422175"/>
            <a:ext cx="596449" cy="59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5250" y="2422175"/>
            <a:ext cx="596450" cy="596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ong Colors">
      <a:dk1>
        <a:srgbClr val="000000"/>
      </a:dk1>
      <a:lt1>
        <a:srgbClr val="FFFFFF"/>
      </a:lt1>
      <a:dk2>
        <a:srgbClr val="321459"/>
      </a:dk2>
      <a:lt2>
        <a:srgbClr val="FB3254"/>
      </a:lt2>
      <a:accent1>
        <a:srgbClr val="812AC1"/>
      </a:accent1>
      <a:accent2>
        <a:srgbClr val="F7CD05"/>
      </a:accent2>
      <a:accent3>
        <a:srgbClr val="812AC1"/>
      </a:accent3>
      <a:accent4>
        <a:srgbClr val="A2A1A2"/>
      </a:accent4>
      <a:accent5>
        <a:srgbClr val="7F7F7F"/>
      </a:accent5>
      <a:accent6>
        <a:srgbClr val="250E42"/>
      </a:accent6>
      <a:hlink>
        <a:srgbClr val="812AC1"/>
      </a:hlink>
      <a:folHlink>
        <a:srgbClr val="812A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4D92417A6FA81C48A7F287E23A715123" ma:contentTypeVersion="4" ma:contentTypeDescription="새 문서를 만듭니다." ma:contentTypeScope="" ma:versionID="19d7b7a579553ab3254a60689611ce26">
  <xsd:schema xmlns:xsd="http://www.w3.org/2001/XMLSchema" xmlns:xs="http://www.w3.org/2001/XMLSchema" xmlns:p="http://schemas.microsoft.com/office/2006/metadata/properties" xmlns:ns3="cae7e922-bcdb-4531-90ea-092d7189d133" targetNamespace="http://schemas.microsoft.com/office/2006/metadata/properties" ma:root="true" ma:fieldsID="29956ce86cd096ec73d387cc32cf5253" ns3:_="">
    <xsd:import namespace="cae7e922-bcdb-4531-90ea-092d7189d13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e7e922-bcdb-4531-90ea-092d7189d1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A390E6-ED2F-4C69-A60C-29C737CECB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55EDF8-16AB-48FF-BDEA-E2FA71B1756F}">
  <ds:schemaRefs>
    <ds:schemaRef ds:uri="http://www.w3.org/XML/1998/namespace"/>
    <ds:schemaRef ds:uri="http://purl.org/dc/dcmitype/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cae7e922-bcdb-4531-90ea-092d7189d13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863C2FC-A385-4FA4-B7FF-026DE98C26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e7e922-bcdb-4531-90ea-092d7189d13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1345</Words>
  <Application>Microsoft Office PowerPoint</Application>
  <PresentationFormat>화면 슬라이드 쇼(16:9)</PresentationFormat>
  <Paragraphs>166</Paragraphs>
  <Slides>27</Slides>
  <Notes>27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27</vt:i4>
      </vt:variant>
    </vt:vector>
  </HeadingPairs>
  <TitlesOfParts>
    <vt:vector size="37" baseType="lpstr">
      <vt:lpstr>noto</vt:lpstr>
      <vt:lpstr>Verdana</vt:lpstr>
      <vt:lpstr>Arial</vt:lpstr>
      <vt:lpstr>Georgia</vt:lpstr>
      <vt:lpstr>Roboto</vt:lpstr>
      <vt:lpstr>Calibri</vt:lpstr>
      <vt:lpstr>Pretendard</vt:lpstr>
      <vt:lpstr>Barlow</vt:lpstr>
      <vt:lpstr>Century Gothic</vt:lpstr>
      <vt:lpstr>Office Theme</vt:lpstr>
      <vt:lpstr>PowerPoint 프레젠테이션</vt:lpstr>
      <vt:lpstr>Slide 1</vt:lpstr>
      <vt:lpstr>PowerPoint 프레젠테이션</vt:lpstr>
      <vt:lpstr>PowerPoint 프레젠테이션</vt:lpstr>
      <vt:lpstr>Nexus 장표로 대체</vt:lpstr>
      <vt:lpstr>예시: Zuora</vt:lpstr>
      <vt:lpstr>Slide 2</vt:lpstr>
      <vt:lpstr>삭제: 기능 소개 장표</vt:lpstr>
      <vt:lpstr>PowerPoint 프레젠테이션</vt:lpstr>
      <vt:lpstr>‘고객의 문제’ 에 중점을 둔 장표로 대체</vt:lpstr>
      <vt:lpstr>예시: Drift</vt:lpstr>
      <vt:lpstr>Slide 3</vt:lpstr>
      <vt:lpstr>삭제: ROI 장표</vt:lpstr>
      <vt:lpstr>PowerPoint 프레젠테이션</vt:lpstr>
      <vt:lpstr>스토리가 담긴 슬라이드로 대체</vt:lpstr>
      <vt:lpstr>예시: Gong</vt:lpstr>
      <vt:lpstr>Slide 4</vt:lpstr>
      <vt:lpstr>삭제: 비교 장표</vt:lpstr>
      <vt:lpstr>예시</vt:lpstr>
      <vt:lpstr>제품 가치 제안으로 대체</vt:lpstr>
      <vt:lpstr>예시: 애플</vt:lpstr>
      <vt:lpstr>Slide 5</vt:lpstr>
      <vt:lpstr>삭제: Nascar 장표</vt:lpstr>
      <vt:lpstr>예시</vt:lpstr>
      <vt:lpstr>최선의 증거로 대체</vt:lpstr>
      <vt:lpstr>예시:  How A Top Rep Would Do It</vt:lpstr>
      <vt:lpstr>Want more?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Michael Choi</dc:creator>
  <cp:lastModifiedBy>Michael</cp:lastModifiedBy>
  <cp:revision>12</cp:revision>
  <dcterms:modified xsi:type="dcterms:W3CDTF">2024-03-14T05:00:12Z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0x0101004D92417A6FA81C48A7F287E23A715123</vt:lpwstr>
  </property>
</Properties>
</file>